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6" r:id="rId2"/>
    <p:sldId id="268" r:id="rId3"/>
    <p:sldId id="330" r:id="rId4"/>
    <p:sldId id="267" r:id="rId5"/>
    <p:sldId id="322" r:id="rId6"/>
    <p:sldId id="323" r:id="rId7"/>
    <p:sldId id="325" r:id="rId8"/>
    <p:sldId id="326" r:id="rId9"/>
    <p:sldId id="257" r:id="rId10"/>
    <p:sldId id="258" r:id="rId11"/>
    <p:sldId id="259" r:id="rId12"/>
    <p:sldId id="260" r:id="rId13"/>
    <p:sldId id="284" r:id="rId14"/>
    <p:sldId id="269" r:id="rId15"/>
    <p:sldId id="261" r:id="rId16"/>
    <p:sldId id="256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12192000" cy="6858000"/>
  <p:notesSz cx="6888163" cy="100203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624" autoAdjust="0"/>
    <p:restoredTop sz="68456" autoAdjust="0"/>
  </p:normalViewPr>
  <p:slideViewPr>
    <p:cSldViewPr snapToGrid="0">
      <p:cViewPr varScale="1">
        <p:scale>
          <a:sx n="39" d="100"/>
          <a:sy n="39" d="100"/>
        </p:scale>
        <p:origin x="62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555FF9C0-846D-4F3D-9075-586B501F69FE}" type="datetimeFigureOut">
              <a:rPr lang="sv-SE" smtClean="0"/>
              <a:t>2023-12-14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</p:spPr>
        <p:txBody>
          <a:bodyPr vert="horz" lIns="96616" tIns="48308" rIns="96616" bIns="48308" rtlCol="0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1A2B354D-0E9D-44D7-9A2C-FFDCA862F1C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62417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52CF87-1939-47FB-9BD1-A89ED26766C7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251993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29C0E-5F6C-4F39-B0AC-0296CA5549B9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11750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52CF87-1939-47FB-9BD1-A89ED26766C7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18697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D95DF-B607-4ED3-8607-CB6F2AC5C6BD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39298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2B354D-0E9D-44D7-9A2C-FFDCA862F1C7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6123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241D92-C3D1-4359-97DA-EA3228C77911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06159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Air transport pricing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Pickup/delivery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Domestic transport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Weight or volume 1m3 = 167kg alt 280kg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THC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Terminal management at the airport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Price per kg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Air freight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To/from airport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Price per kg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50620-1906-437D-BF73-4FB3704EA5AE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367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Air transport pricing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Addition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FSC Fuel Surcharge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Fuel surcharge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Airline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Destination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Per kg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SSC Security Surcharge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Airline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Security fee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Per kg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THC arrival airport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Per kg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Delivery/pickup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Country specific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Forwarding fee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Customs declaration/Export clearance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2B354D-0E9D-44D7-9A2C-FFDCA862F1C7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12942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Air transport pricing</a:t>
            </a:r>
          </a:p>
          <a:p>
            <a:r>
              <a:rPr lang="en-GB" dirty="0"/>
              <a:t>Currencies and units</a:t>
            </a:r>
          </a:p>
          <a:p>
            <a:r>
              <a:rPr lang="en-GB" dirty="0"/>
              <a:t>Costs in SE in SEK</a:t>
            </a:r>
          </a:p>
          <a:p>
            <a:r>
              <a:rPr lang="en-GB" dirty="0"/>
              <a:t>Collection/distribution</a:t>
            </a:r>
          </a:p>
          <a:p>
            <a:r>
              <a:rPr lang="en-GB" dirty="0"/>
              <a:t>Price per kg, total price per shipment, weight range</a:t>
            </a:r>
          </a:p>
          <a:p>
            <a:r>
              <a:rPr lang="en-GB" dirty="0"/>
              <a:t>    THC</a:t>
            </a:r>
          </a:p>
          <a:p>
            <a:r>
              <a:rPr lang="en-GB" dirty="0"/>
              <a:t>Per kg</a:t>
            </a:r>
          </a:p>
          <a:p>
            <a:r>
              <a:rPr lang="en-GB" dirty="0"/>
              <a:t>Forwarding fee</a:t>
            </a:r>
          </a:p>
          <a:p>
            <a:r>
              <a:rPr lang="en-GB" dirty="0"/>
              <a:t>Export clearance</a:t>
            </a:r>
          </a:p>
          <a:p>
            <a:r>
              <a:rPr lang="en-GB" dirty="0"/>
              <a:t>Customs declaration</a:t>
            </a:r>
          </a:p>
          <a:p>
            <a:r>
              <a:rPr lang="en-GB" dirty="0"/>
              <a:t>Per mission/shipment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50620-1906-437D-BF73-4FB3704EA5AE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42329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50620-1906-437D-BF73-4FB3704EA5AE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34855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1B269AE-2ED5-4665-81A7-381F23BA30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3A91FEDB-394A-4F2A-9A32-573EF6D5BF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FABBB918-D42B-42A6-815D-F4894CF81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194F8-58EA-4EF7-8627-67399426D393}" type="datetimeFigureOut">
              <a:rPr lang="sv-SE" smtClean="0"/>
              <a:t>2023-12-14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B439EEE5-355B-4408-8177-A06691B39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9AF2E0B-4D33-4D81-994E-234CA7CFD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9DF6B-65DD-4F86-A1EE-9FB75876F6F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31401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8852FC1-DF16-410B-AD31-E3E1E6DFA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4BFAB53F-CD94-43E2-A224-B7F93B58BC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8A5D73E-6749-4B60-B745-CE1C97BEB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194F8-58EA-4EF7-8627-67399426D393}" type="datetimeFigureOut">
              <a:rPr lang="sv-SE" smtClean="0"/>
              <a:t>2023-12-14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5EFFE0EA-8A53-49CC-991C-F7BCDBB1F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FE66BE49-D349-442F-852D-8A6937B98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9DF6B-65DD-4F86-A1EE-9FB75876F6F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52177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6E351DBB-AA61-45D0-8F4D-2D4808EB8E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FDBD56AF-E22D-48F8-A2FD-EC8A0830B5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4C0C3C5-53C7-47D0-8767-84F43F319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194F8-58EA-4EF7-8627-67399426D393}" type="datetimeFigureOut">
              <a:rPr lang="sv-SE" smtClean="0"/>
              <a:t>2023-12-14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5798B21D-CCC0-4C11-8BDE-C2F14B409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100E3D3-5D48-484C-840C-3C8087CEA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9DF6B-65DD-4F86-A1EE-9FB75876F6F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536705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text</a:t>
            </a:r>
            <a:endParaRPr lang="sv-SE" dirty="0"/>
          </a:p>
        </p:txBody>
      </p:sp>
      <p:sp>
        <p:nvSpPr>
          <p:cNvPr id="5" name="Platshållare för innehåll 4"/>
          <p:cNvSpPr>
            <a:spLocks noGrp="1"/>
          </p:cNvSpPr>
          <p:nvPr>
            <p:ph sz="quarter" idx="10"/>
          </p:nvPr>
        </p:nvSpPr>
        <p:spPr>
          <a:xfrm>
            <a:off x="609600" y="1666803"/>
            <a:ext cx="10972800" cy="4518025"/>
          </a:xfrm>
        </p:spPr>
        <p:txBody>
          <a:bodyPr/>
          <a:lstStyle>
            <a:lvl5pPr marL="672704" indent="-135731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504143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6B4DE92-5ED2-4AE3-9B5E-6DAAE1ADC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5603BFB-42DE-4299-8366-9E9E72D81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A82559F6-B96A-4AB9-98F1-3D9CB373C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194F8-58EA-4EF7-8627-67399426D393}" type="datetimeFigureOut">
              <a:rPr lang="sv-SE" smtClean="0"/>
              <a:t>2023-12-14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D37D4F35-E67B-4D7C-945C-334870AC2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BD6BC3D-866E-41B5-9FD8-421D790B1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9DF6B-65DD-4F86-A1EE-9FB75876F6F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97413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6A668A3-C2B1-48D3-8C01-9A67AEA1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A5DEE510-02A7-4216-993A-9C489ED04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2B9C655-F759-4BD0-A983-A1EE2CBE2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194F8-58EA-4EF7-8627-67399426D393}" type="datetimeFigureOut">
              <a:rPr lang="sv-SE" smtClean="0"/>
              <a:t>2023-12-14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DFF97FB2-41CC-4950-B472-BBFCF46F5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823A5EE8-1845-4FD7-8F9F-13FBA1EA4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9DF6B-65DD-4F86-A1EE-9FB75876F6F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31582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9C4FAF2-E059-4629-82DD-1ED08CB01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8D6E268-F129-4061-90AE-98B1B1D92C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1858D14A-0FEC-4989-8559-5850D2D787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A39A535E-27B6-4E57-A0F6-79AC8527D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194F8-58EA-4EF7-8627-67399426D393}" type="datetimeFigureOut">
              <a:rPr lang="sv-SE" smtClean="0"/>
              <a:t>2023-12-14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CA3FC06F-127E-484E-B796-A0C0966F8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56CA5A4A-9D3C-48B8-A481-D41682805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9DF6B-65DD-4F86-A1EE-9FB75876F6F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14298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579D1D8-DD98-4E90-BD50-83718B3F0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25D7F2DC-7FA4-4751-92A0-26878273C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1D1A1F29-76D3-45C4-A779-FE63473B89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B16B2700-3748-4DDF-83AC-632AF5840A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2E03107F-6FED-444A-8C09-362290EF44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2D1E8184-E2D4-45BD-8E0C-C5027B018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194F8-58EA-4EF7-8627-67399426D393}" type="datetimeFigureOut">
              <a:rPr lang="sv-SE" smtClean="0"/>
              <a:t>2023-12-14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B334EFEE-8618-4F70-B288-D02E4E28E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8FD280B9-9A9D-4E73-BA0E-E68466FBE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9DF6B-65DD-4F86-A1EE-9FB75876F6F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40747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F7D701B-0A9C-4DAB-83C4-D66671EA2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88AD7C93-04D8-49A7-9D3F-3BC8DEA74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194F8-58EA-4EF7-8627-67399426D393}" type="datetimeFigureOut">
              <a:rPr lang="sv-SE" smtClean="0"/>
              <a:t>2023-12-14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BA0CD79A-2466-4965-9816-2D04A3538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1B4980B3-D583-4F2C-AEF8-E4B31B5BC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9DF6B-65DD-4F86-A1EE-9FB75876F6F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28881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83370E6A-A1F6-4BA4-84FE-0B2E0D9E8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194F8-58EA-4EF7-8627-67399426D393}" type="datetimeFigureOut">
              <a:rPr lang="sv-SE" smtClean="0"/>
              <a:t>2023-12-14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6BAFA5A1-F3B4-4A40-AB07-99A727F2F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09C49322-35F8-496D-BC8D-AAEF1B9FF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9DF6B-65DD-4F86-A1EE-9FB75876F6F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96787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6DD19DC-028E-412E-9B2E-B9244F4C3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F3503B7-F57A-42BB-8646-9B6C6D5C7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306EC1B2-A1A2-4892-85FC-9FF235BFC5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884EECC4-1177-46D1-8672-9D708B7F4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194F8-58EA-4EF7-8627-67399426D393}" type="datetimeFigureOut">
              <a:rPr lang="sv-SE" smtClean="0"/>
              <a:t>2023-12-14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7367029F-F23A-4A9D-8E75-BA948AD9A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53C1851E-620B-4B91-9087-AAA7FECA9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9DF6B-65DD-4F86-A1EE-9FB75876F6F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63054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8958878-0070-481E-8739-2DC3E3793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344DC1BC-8B54-419F-8D0E-73C85C7944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54E325FC-7803-48CC-AD08-167C05DC32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B49F8D28-F45D-4F19-9F69-7A7FF1ACC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194F8-58EA-4EF7-8627-67399426D393}" type="datetimeFigureOut">
              <a:rPr lang="sv-SE" smtClean="0"/>
              <a:t>2023-12-14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767F6A38-06E1-45C3-9111-926BCE59C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14280F34-C285-45B1-BFD4-5B3E1DC7E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9DF6B-65DD-4F86-A1EE-9FB75876F6F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02340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F141518D-30B8-4CFF-886B-473E0F5ED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6F334B94-A3EB-413C-A2B8-139E32A1B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4C5C19C2-8C6A-41E9-AC48-F47E980074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194F8-58EA-4EF7-8627-67399426D393}" type="datetimeFigureOut">
              <a:rPr lang="sv-SE" smtClean="0"/>
              <a:t>2023-12-14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A5B7BC1C-C49F-4CE0-BCCB-DBA70145AE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E38294E0-E6F6-4BC3-9F07-7D949456E2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9DF6B-65DD-4F86-A1EE-9FB75876F6F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87741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Flygfrakt 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Flygbolagens service</a:t>
            </a:r>
          </a:p>
          <a:p>
            <a:pPr lvl="1"/>
            <a:r>
              <a:rPr lang="sv-SE" dirty="0" err="1"/>
              <a:t>Priority</a:t>
            </a:r>
            <a:r>
              <a:rPr lang="sv-SE" dirty="0"/>
              <a:t>/Premium/Flash</a:t>
            </a:r>
          </a:p>
          <a:p>
            <a:pPr lvl="2"/>
            <a:r>
              <a:rPr lang="sv-SE" dirty="0"/>
              <a:t>Första tillgängliga flight</a:t>
            </a:r>
          </a:p>
          <a:p>
            <a:pPr lvl="1"/>
            <a:r>
              <a:rPr lang="sv-SE" b="1" dirty="0" err="1"/>
              <a:t>Connect</a:t>
            </a:r>
            <a:r>
              <a:rPr lang="sv-SE" b="1" dirty="0"/>
              <a:t>/</a:t>
            </a:r>
            <a:r>
              <a:rPr lang="sv-SE" b="1" dirty="0" err="1"/>
              <a:t>Flex</a:t>
            </a:r>
            <a:r>
              <a:rPr lang="sv-SE" b="1" dirty="0"/>
              <a:t>/General/Pro</a:t>
            </a:r>
          </a:p>
          <a:p>
            <a:pPr lvl="2"/>
            <a:r>
              <a:rPr lang="sv-SE" b="1" dirty="0"/>
              <a:t>Samlastning</a:t>
            </a:r>
          </a:p>
          <a:p>
            <a:pPr lvl="2"/>
            <a:r>
              <a:rPr lang="sv-SE" b="1" dirty="0"/>
              <a:t>Avgång 2 -3 gånger per vecka</a:t>
            </a:r>
          </a:p>
          <a:p>
            <a:pPr lvl="1"/>
            <a:r>
              <a:rPr lang="sv-SE" dirty="0" err="1"/>
              <a:t>Economy</a:t>
            </a:r>
            <a:r>
              <a:rPr lang="sv-SE" dirty="0"/>
              <a:t>/Save/Basic</a:t>
            </a:r>
          </a:p>
          <a:p>
            <a:pPr lvl="2"/>
            <a:r>
              <a:rPr lang="sv-SE" dirty="0"/>
              <a:t>Samlastning 1 gång per vecka</a:t>
            </a:r>
          </a:p>
          <a:p>
            <a:pPr marL="914400" lvl="2" indent="0">
              <a:buNone/>
            </a:pPr>
            <a:endParaRPr lang="sv-SE" dirty="0"/>
          </a:p>
          <a:p>
            <a:pPr marL="914400" lvl="2" indent="0">
              <a:buNone/>
            </a:pPr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348" y="1024731"/>
            <a:ext cx="2800568" cy="2800568"/>
          </a:xfrm>
          <a:prstGeom prst="rect">
            <a:avLst/>
          </a:prstGeom>
        </p:spPr>
      </p:pic>
      <p:pic>
        <p:nvPicPr>
          <p:cNvPr id="5" name="Bildobjek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805" y="4484905"/>
            <a:ext cx="6484160" cy="201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108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2415851-DD01-4114-BF98-03B51B9D8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v-SE" dirty="0"/>
              <a:t>Prissättning flygtransporter</a:t>
            </a:r>
          </a:p>
          <a:p>
            <a:pPr lvl="1"/>
            <a:r>
              <a:rPr lang="sv-SE" dirty="0"/>
              <a:t>Tillägg</a:t>
            </a:r>
          </a:p>
          <a:p>
            <a:pPr lvl="2"/>
            <a:r>
              <a:rPr lang="sv-SE" dirty="0"/>
              <a:t>FSC Fuelsurcharge</a:t>
            </a:r>
          </a:p>
          <a:p>
            <a:pPr lvl="3"/>
            <a:r>
              <a:rPr lang="sv-SE" dirty="0"/>
              <a:t>Drivmedelstillägg</a:t>
            </a:r>
          </a:p>
          <a:p>
            <a:pPr lvl="3"/>
            <a:r>
              <a:rPr lang="sv-SE" dirty="0"/>
              <a:t>Flygbolag</a:t>
            </a:r>
          </a:p>
          <a:p>
            <a:pPr lvl="3"/>
            <a:r>
              <a:rPr lang="sv-SE" dirty="0"/>
              <a:t>Destination</a:t>
            </a:r>
          </a:p>
          <a:p>
            <a:pPr lvl="3"/>
            <a:r>
              <a:rPr lang="sv-SE" dirty="0"/>
              <a:t>Per kg</a:t>
            </a:r>
          </a:p>
          <a:p>
            <a:pPr lvl="2"/>
            <a:r>
              <a:rPr lang="sv-SE" dirty="0"/>
              <a:t>SSC </a:t>
            </a:r>
            <a:r>
              <a:rPr lang="sv-SE" dirty="0" err="1"/>
              <a:t>Securitysurcharge</a:t>
            </a:r>
            <a:endParaRPr lang="sv-SE" dirty="0"/>
          </a:p>
          <a:p>
            <a:pPr lvl="3"/>
            <a:r>
              <a:rPr lang="sv-SE" dirty="0"/>
              <a:t>Flygbolag</a:t>
            </a:r>
          </a:p>
          <a:p>
            <a:pPr lvl="3"/>
            <a:r>
              <a:rPr lang="sv-SE" dirty="0"/>
              <a:t>Säkerhetsavgift</a:t>
            </a:r>
          </a:p>
          <a:p>
            <a:pPr lvl="3"/>
            <a:r>
              <a:rPr lang="sv-SE" dirty="0"/>
              <a:t>Per kg</a:t>
            </a:r>
          </a:p>
          <a:p>
            <a:pPr lvl="1"/>
            <a:r>
              <a:rPr lang="sv-SE" dirty="0"/>
              <a:t>THC ankomst flygplats</a:t>
            </a:r>
          </a:p>
          <a:p>
            <a:pPr lvl="2"/>
            <a:r>
              <a:rPr lang="sv-SE" dirty="0"/>
              <a:t>Per kg</a:t>
            </a:r>
          </a:p>
          <a:p>
            <a:pPr lvl="1"/>
            <a:r>
              <a:rPr lang="sv-SE" dirty="0"/>
              <a:t>Leverans/upphämtning</a:t>
            </a:r>
          </a:p>
          <a:p>
            <a:pPr lvl="2"/>
            <a:r>
              <a:rPr lang="sv-SE" dirty="0"/>
              <a:t>Landspecifikt</a:t>
            </a:r>
          </a:p>
          <a:p>
            <a:pPr lvl="1"/>
            <a:r>
              <a:rPr lang="sv-SE" dirty="0"/>
              <a:t>Speditionsarvode</a:t>
            </a:r>
          </a:p>
          <a:p>
            <a:pPr lvl="1"/>
            <a:r>
              <a:rPr lang="sv-SE" dirty="0"/>
              <a:t>Tulldeklaration/Exportklarering</a:t>
            </a:r>
          </a:p>
          <a:p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EF7A5938-8F3E-4B48-93D0-29115B78F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875" y="1558715"/>
            <a:ext cx="4295775" cy="3419664"/>
          </a:xfrm>
          <a:prstGeom prst="rect">
            <a:avLst/>
          </a:prstGeom>
        </p:spPr>
      </p:pic>
      <p:sp>
        <p:nvSpPr>
          <p:cNvPr id="5" name="Rubrik 1">
            <a:extLst>
              <a:ext uri="{FF2B5EF4-FFF2-40B4-BE49-F238E27FC236}">
                <a16:creationId xmlns:a16="http://schemas.microsoft.com/office/drawing/2014/main" id="{28A34604-64EF-4F58-8810-BA857F26F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/>
              <a:t>Flygfrakt</a:t>
            </a:r>
          </a:p>
        </p:txBody>
      </p:sp>
    </p:spTree>
    <p:extLst>
      <p:ext uri="{BB962C8B-B14F-4D97-AF65-F5344CB8AC3E}">
        <p14:creationId xmlns:p14="http://schemas.microsoft.com/office/powerpoint/2010/main" val="1239435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objekt&#10;&#10;Beskrivning genererad med hög exakthet">
            <a:extLst>
              <a:ext uri="{FF2B5EF4-FFF2-40B4-BE49-F238E27FC236}">
                <a16:creationId xmlns:a16="http://schemas.microsoft.com/office/drawing/2014/main" id="{A1D5B4EC-F0DC-4D72-9B47-D1767F4A9D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9" r="1105" b="3"/>
          <a:stretch/>
        </p:blipFill>
        <p:spPr>
          <a:xfrm>
            <a:off x="7194083" y="1481817"/>
            <a:ext cx="4159717" cy="4248150"/>
          </a:xfrm>
          <a:prstGeom prst="rect">
            <a:avLst/>
          </a:prstGeom>
          <a:effectLst/>
        </p:spPr>
      </p:pic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661626" y="1481817"/>
            <a:ext cx="6092192" cy="4635500"/>
          </a:xfrm>
        </p:spPr>
        <p:txBody>
          <a:bodyPr>
            <a:normAutofit/>
          </a:bodyPr>
          <a:lstStyle/>
          <a:p>
            <a:pPr indent="-285750"/>
            <a:r>
              <a:rPr lang="sv-SE" sz="2400" dirty="0"/>
              <a:t>Prissättning flygtransporter</a:t>
            </a:r>
          </a:p>
          <a:p>
            <a:pPr indent="-285750"/>
            <a:r>
              <a:rPr lang="sv-SE" sz="2400" dirty="0"/>
              <a:t>Valutor och enheter</a:t>
            </a:r>
          </a:p>
          <a:p>
            <a:pPr lvl="1" indent="-285750"/>
            <a:r>
              <a:rPr lang="sv-SE" sz="2000" dirty="0"/>
              <a:t>Kostnader i SE i SEK</a:t>
            </a:r>
          </a:p>
          <a:p>
            <a:pPr lvl="1" indent="-285750"/>
            <a:r>
              <a:rPr lang="sv-SE" sz="2000" dirty="0"/>
              <a:t>Upphämtning/distribution</a:t>
            </a:r>
          </a:p>
          <a:p>
            <a:pPr marL="857250" lvl="1" indent="-457200"/>
            <a:r>
              <a:rPr lang="sv-SE" sz="2000" dirty="0"/>
              <a:t>Pris per kg alt pris per sändning, vikt intervall</a:t>
            </a:r>
          </a:p>
          <a:p>
            <a:pPr lvl="1" indent="-285750"/>
            <a:r>
              <a:rPr lang="sv-SE" sz="2000" dirty="0"/>
              <a:t>   THC</a:t>
            </a:r>
          </a:p>
          <a:p>
            <a:pPr marL="857250" lvl="1" indent="-457200"/>
            <a:r>
              <a:rPr lang="sv-SE" sz="2000" dirty="0"/>
              <a:t>Per kg</a:t>
            </a:r>
          </a:p>
          <a:p>
            <a:pPr lvl="1" indent="-285750"/>
            <a:r>
              <a:rPr lang="sv-SE" sz="2000" dirty="0"/>
              <a:t>Speditionsarvode</a:t>
            </a:r>
          </a:p>
          <a:p>
            <a:pPr lvl="1" indent="-285750"/>
            <a:r>
              <a:rPr lang="sv-SE" sz="2000" dirty="0"/>
              <a:t>Exportklarering</a:t>
            </a:r>
          </a:p>
          <a:p>
            <a:pPr lvl="1" indent="-285750"/>
            <a:r>
              <a:rPr lang="sv-SE" sz="2000" dirty="0"/>
              <a:t>Tulldeklaration</a:t>
            </a:r>
          </a:p>
          <a:p>
            <a:pPr marL="857250" lvl="1" indent="-457200"/>
            <a:r>
              <a:rPr lang="sv-SE" sz="2000" dirty="0"/>
              <a:t>Per uppdrag/sändning</a:t>
            </a:r>
          </a:p>
          <a:p>
            <a:pPr marL="0" indent="0">
              <a:buNone/>
            </a:pPr>
            <a:endParaRPr lang="sv-SE" sz="1800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7A31E01-15A8-4BC7-8A6E-2029D2EF04C1}" type="slidenum">
              <a:rPr lang="sv-SE" smtClean="0"/>
              <a:pPr>
                <a:spcAft>
                  <a:spcPts val="600"/>
                </a:spcAft>
              </a:pPr>
              <a:t>11</a:t>
            </a:fld>
            <a:endParaRPr lang="sv-SE"/>
          </a:p>
        </p:txBody>
      </p:sp>
      <p:sp>
        <p:nvSpPr>
          <p:cNvPr id="6" name="Rubrik 1">
            <a:extLst>
              <a:ext uri="{FF2B5EF4-FFF2-40B4-BE49-F238E27FC236}">
                <a16:creationId xmlns:a16="http://schemas.microsoft.com/office/drawing/2014/main" id="{156B1E53-B98B-4DFF-8E62-05A4D872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626" y="0"/>
            <a:ext cx="5126037" cy="1677988"/>
          </a:xfrm>
        </p:spPr>
        <p:txBody>
          <a:bodyPr/>
          <a:lstStyle/>
          <a:p>
            <a:r>
              <a:rPr lang="sv-SE" dirty="0"/>
              <a:t>Flygfrakt</a:t>
            </a:r>
          </a:p>
        </p:txBody>
      </p:sp>
    </p:spTree>
    <p:extLst>
      <p:ext uri="{BB962C8B-B14F-4D97-AF65-F5344CB8AC3E}">
        <p14:creationId xmlns:p14="http://schemas.microsoft.com/office/powerpoint/2010/main" val="345490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700088" y="1341120"/>
            <a:ext cx="5548312" cy="5262880"/>
          </a:xfrm>
        </p:spPr>
        <p:txBody>
          <a:bodyPr>
            <a:normAutofit/>
          </a:bodyPr>
          <a:lstStyle/>
          <a:p>
            <a:pPr marL="0" indent="-57150">
              <a:buNone/>
            </a:pPr>
            <a:r>
              <a:rPr lang="sv-SE" dirty="0"/>
              <a:t>Prissättning flygtransporter</a:t>
            </a:r>
          </a:p>
          <a:p>
            <a:pPr indent="-285750"/>
            <a:r>
              <a:rPr lang="sv-SE" sz="2400" dirty="0"/>
              <a:t>Valutor och enheter</a:t>
            </a:r>
          </a:p>
          <a:p>
            <a:r>
              <a:rPr lang="sv-SE" sz="2400" dirty="0"/>
              <a:t>Flygfrakt</a:t>
            </a:r>
          </a:p>
          <a:p>
            <a:pPr lvl="1"/>
            <a:r>
              <a:rPr lang="sv-SE" sz="2000" dirty="0"/>
              <a:t>FSC</a:t>
            </a:r>
          </a:p>
          <a:p>
            <a:pPr lvl="1"/>
            <a:r>
              <a:rPr lang="sv-SE" sz="2000" dirty="0" err="1"/>
              <a:t>Security</a:t>
            </a:r>
            <a:endParaRPr lang="sv-SE" sz="2000" dirty="0"/>
          </a:p>
          <a:p>
            <a:pPr lvl="1"/>
            <a:r>
              <a:rPr lang="sv-SE" sz="2000" dirty="0"/>
              <a:t>Minimum </a:t>
            </a:r>
          </a:p>
          <a:p>
            <a:pPr lvl="1"/>
            <a:r>
              <a:rPr lang="sv-SE" sz="2000" dirty="0"/>
              <a:t>Per kg</a:t>
            </a:r>
          </a:p>
          <a:p>
            <a:r>
              <a:rPr lang="sv-SE" sz="2400" dirty="0"/>
              <a:t>USD alt EUR </a:t>
            </a:r>
          </a:p>
          <a:p>
            <a:pPr lvl="1"/>
            <a:r>
              <a:rPr lang="sv-SE" sz="2000" dirty="0"/>
              <a:t>Import</a:t>
            </a:r>
          </a:p>
          <a:p>
            <a:r>
              <a:rPr lang="sv-SE" sz="2400" dirty="0"/>
              <a:t>SEK</a:t>
            </a:r>
          </a:p>
          <a:p>
            <a:pPr lvl="1"/>
            <a:r>
              <a:rPr lang="sv-SE" sz="2000" dirty="0"/>
              <a:t>Export</a:t>
            </a:r>
          </a:p>
          <a:p>
            <a:pPr marL="0" indent="0">
              <a:buNone/>
            </a:pPr>
            <a:endParaRPr lang="sv-SE" sz="1800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7A31E01-15A8-4BC7-8A6E-2029D2EF04C1}" type="slidenum">
              <a:rPr lang="sv-SE" smtClean="0"/>
              <a:pPr>
                <a:spcAft>
                  <a:spcPts val="600"/>
                </a:spcAft>
              </a:pPr>
              <a:t>12</a:t>
            </a:fld>
            <a:endParaRPr lang="sv-SE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0E540AFF-C750-44FC-972A-D2A3B7D35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522" y="2531519"/>
            <a:ext cx="4556676" cy="1623922"/>
          </a:xfrm>
          <a:prstGeom prst="rect">
            <a:avLst/>
          </a:prstGeom>
        </p:spPr>
      </p:pic>
      <p:sp>
        <p:nvSpPr>
          <p:cNvPr id="7" name="Rubrik 1">
            <a:extLst>
              <a:ext uri="{FF2B5EF4-FFF2-40B4-BE49-F238E27FC236}">
                <a16:creationId xmlns:a16="http://schemas.microsoft.com/office/drawing/2014/main" id="{E4BEDD9F-751E-4057-8970-2C695A40A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131763"/>
            <a:ext cx="5126037" cy="1676400"/>
          </a:xfrm>
        </p:spPr>
        <p:txBody>
          <a:bodyPr/>
          <a:lstStyle/>
          <a:p>
            <a:r>
              <a:rPr lang="sv-SE" dirty="0"/>
              <a:t>Flygfrakt</a:t>
            </a:r>
          </a:p>
        </p:txBody>
      </p:sp>
    </p:spTree>
    <p:extLst>
      <p:ext uri="{BB962C8B-B14F-4D97-AF65-F5344CB8AC3E}">
        <p14:creationId xmlns:p14="http://schemas.microsoft.com/office/powerpoint/2010/main" val="266915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55B66CC0-022F-4BCD-A723-1980161B4C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1D4F77-A17C-43D7-B7FA-545148E4E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2746421E-70D8-4E7C-80A5-3B7F81FFB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5" y="640263"/>
            <a:ext cx="3759240" cy="1344975"/>
          </a:xfrm>
        </p:spPr>
        <p:txBody>
          <a:bodyPr>
            <a:normAutofit/>
          </a:bodyPr>
          <a:lstStyle/>
          <a:p>
            <a:r>
              <a:rPr lang="sv-SE" sz="4000"/>
              <a:t>Flygfrakt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0D19D0C-E4FD-474C-B28B-845743B57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10" y="2121763"/>
            <a:ext cx="3764826" cy="37730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1800" dirty="0"/>
              <a:t>THC ankomst flygplats</a:t>
            </a:r>
          </a:p>
          <a:p>
            <a:pPr lvl="1"/>
            <a:r>
              <a:rPr lang="sv-SE" sz="1800" dirty="0"/>
              <a:t>Per kg </a:t>
            </a:r>
          </a:p>
          <a:p>
            <a:pPr lvl="1"/>
            <a:r>
              <a:rPr lang="sv-SE" sz="1800" dirty="0"/>
              <a:t>USD alt EUR alt landetsvaluta</a:t>
            </a:r>
          </a:p>
          <a:p>
            <a:pPr marL="0" indent="0">
              <a:buNone/>
            </a:pPr>
            <a:r>
              <a:rPr lang="sv-SE" sz="1800" dirty="0"/>
              <a:t>Upphämtning/distribution</a:t>
            </a:r>
          </a:p>
          <a:p>
            <a:pPr lvl="1"/>
            <a:r>
              <a:rPr lang="sv-SE" sz="1800" dirty="0"/>
              <a:t>Prislista?</a:t>
            </a:r>
          </a:p>
          <a:p>
            <a:pPr lvl="1"/>
            <a:r>
              <a:rPr lang="sv-SE" sz="1800" dirty="0"/>
              <a:t>Landetsvaluta</a:t>
            </a:r>
          </a:p>
        </p:txBody>
      </p:sp>
    </p:spTree>
    <p:extLst>
      <p:ext uri="{BB962C8B-B14F-4D97-AF65-F5344CB8AC3E}">
        <p14:creationId xmlns:p14="http://schemas.microsoft.com/office/powerpoint/2010/main" val="2453279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6066902-42A3-4738-AF93-7BC4FADB5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Flygfrakt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66BD7DF-8DF7-42FE-9CB0-8FD8161A0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Ex på prissättning till kund</a:t>
            </a:r>
          </a:p>
          <a:p>
            <a:r>
              <a:rPr lang="sv-SE" dirty="0" err="1"/>
              <a:t>Fördelsberäknas</a:t>
            </a:r>
            <a:r>
              <a:rPr lang="sv-SE" dirty="0"/>
              <a:t> ej</a:t>
            </a:r>
          </a:p>
        </p:txBody>
      </p:sp>
      <p:graphicFrame>
        <p:nvGraphicFramePr>
          <p:cNvPr id="5" name="Objekt 4">
            <a:extLst>
              <a:ext uri="{FF2B5EF4-FFF2-40B4-BE49-F238E27FC236}">
                <a16:creationId xmlns:a16="http://schemas.microsoft.com/office/drawing/2014/main" id="{EFA2791C-8023-49FD-908E-51FD67C9A3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745361"/>
              </p:ext>
            </p:extLst>
          </p:nvPr>
        </p:nvGraphicFramePr>
        <p:xfrm>
          <a:off x="1062037" y="2926530"/>
          <a:ext cx="10067926" cy="20089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5568790" imgH="1111412" progId="Excel.Sheet.12">
                  <p:embed/>
                </p:oleObj>
              </mc:Choice>
              <mc:Fallback>
                <p:oleObj name="Worksheet" r:id="rId2" imgW="5568790" imgH="111141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62037" y="2926530"/>
                        <a:ext cx="10067926" cy="20089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ruta 5">
            <a:extLst>
              <a:ext uri="{FF2B5EF4-FFF2-40B4-BE49-F238E27FC236}">
                <a16:creationId xmlns:a16="http://schemas.microsoft.com/office/drawing/2014/main" id="{2CF7B48A-3240-4D16-A3F7-23A371F91842}"/>
              </a:ext>
            </a:extLst>
          </p:cNvPr>
          <p:cNvSpPr txBox="1"/>
          <p:nvPr/>
        </p:nvSpPr>
        <p:spPr>
          <a:xfrm>
            <a:off x="1062037" y="3162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sv-SE" dirty="0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B98D162F-2A35-4F09-BC89-06D62E6E0819}"/>
              </a:ext>
            </a:extLst>
          </p:cNvPr>
          <p:cNvSpPr txBox="1"/>
          <p:nvPr/>
        </p:nvSpPr>
        <p:spPr>
          <a:xfrm>
            <a:off x="508581" y="2894777"/>
            <a:ext cx="73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/>
              <a:t>Från</a:t>
            </a:r>
          </a:p>
        </p:txBody>
      </p:sp>
    </p:spTree>
    <p:extLst>
      <p:ext uri="{BB962C8B-B14F-4D97-AF65-F5344CB8AC3E}">
        <p14:creationId xmlns:p14="http://schemas.microsoft.com/office/powerpoint/2010/main" val="1490439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5">
            <a:extLst>
              <a:ext uri="{FF2B5EF4-FFF2-40B4-BE49-F238E27FC236}">
                <a16:creationId xmlns:a16="http://schemas.microsoft.com/office/drawing/2014/main" id="{3E8629AA-E017-43C4-B7BC-A8AD03D00E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0" r="30468" b="1"/>
          <a:stretch/>
        </p:blipFill>
        <p:spPr>
          <a:xfrm>
            <a:off x="838200" y="1910080"/>
            <a:ext cx="4632822" cy="3901123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Prissättning flygtransporter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6338316" y="1825625"/>
            <a:ext cx="5015484" cy="4351338"/>
          </a:xfrm>
        </p:spPr>
        <p:txBody>
          <a:bodyPr>
            <a:normAutofit/>
          </a:bodyPr>
          <a:lstStyle/>
          <a:p>
            <a:pPr marL="857250" lvl="1" indent="-457200"/>
            <a:r>
              <a:rPr lang="sv-SE" dirty="0"/>
              <a:t>Särskilda önskemål</a:t>
            </a:r>
          </a:p>
          <a:p>
            <a:pPr marL="1257300" lvl="2" indent="-457200"/>
            <a:r>
              <a:rPr lang="sv-SE" sz="2400" dirty="0"/>
              <a:t>Aviseringar</a:t>
            </a:r>
          </a:p>
          <a:p>
            <a:pPr marL="1257300" lvl="2" indent="-457200"/>
            <a:r>
              <a:rPr lang="sv-SE" sz="2400" dirty="0"/>
              <a:t>Dokumentation</a:t>
            </a:r>
          </a:p>
          <a:p>
            <a:pPr marL="1714500" lvl="3" indent="-457200"/>
            <a:r>
              <a:rPr lang="sv-SE" sz="2400" dirty="0"/>
              <a:t>Tullhandlingar</a:t>
            </a:r>
          </a:p>
          <a:p>
            <a:pPr marL="1714500" lvl="3" indent="-457200"/>
            <a:r>
              <a:rPr lang="sv-SE" sz="2400" dirty="0"/>
              <a:t>POD </a:t>
            </a:r>
            <a:r>
              <a:rPr lang="sv-SE" sz="2400" dirty="0" err="1"/>
              <a:t>Proof</a:t>
            </a:r>
            <a:r>
              <a:rPr lang="sv-SE" sz="2400" dirty="0"/>
              <a:t> </a:t>
            </a:r>
            <a:r>
              <a:rPr lang="sv-SE" sz="2400" dirty="0" err="1"/>
              <a:t>of</a:t>
            </a:r>
            <a:r>
              <a:rPr lang="sv-SE" sz="2400" dirty="0"/>
              <a:t> </a:t>
            </a:r>
            <a:r>
              <a:rPr lang="sv-SE" sz="2400" dirty="0" err="1"/>
              <a:t>delivery</a:t>
            </a:r>
            <a:endParaRPr lang="sv-SE" sz="2400" dirty="0"/>
          </a:p>
          <a:p>
            <a:pPr marL="2171700" lvl="4" indent="-457200"/>
            <a:r>
              <a:rPr lang="sv-SE" sz="2400" dirty="0"/>
              <a:t>Leveranskvittens</a:t>
            </a:r>
          </a:p>
          <a:p>
            <a:pPr marL="2171700" lvl="4" indent="-457200"/>
            <a:r>
              <a:rPr lang="sv-SE" sz="2400" dirty="0"/>
              <a:t>Bevis på mottagande</a:t>
            </a:r>
          </a:p>
          <a:p>
            <a:pPr marL="0" indent="0">
              <a:buNone/>
            </a:pPr>
            <a:endParaRPr lang="sv-SE" sz="2400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7A31E01-15A8-4BC7-8A6E-2029D2EF04C1}" type="slidenum">
              <a:rPr lang="sv-SE" smtClean="0"/>
              <a:pPr>
                <a:spcAft>
                  <a:spcPts val="600"/>
                </a:spcAft>
              </a:pPr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68689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5" descr="En bild som visar text, karta&#10;&#10;Beskrivning genererad med mycket hög exakthet">
            <a:extLst>
              <a:ext uri="{FF2B5EF4-FFF2-40B4-BE49-F238E27FC236}">
                <a16:creationId xmlns:a16="http://schemas.microsoft.com/office/drawing/2014/main" id="{847D43C1-9B12-457B-89CC-33725B629A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0" r="7272" b="-1"/>
          <a:stretch/>
        </p:blipFill>
        <p:spPr>
          <a:xfrm>
            <a:off x="6338316" y="1904281"/>
            <a:ext cx="5074070" cy="4272681"/>
          </a:xfrm>
          <a:prstGeom prst="rect">
            <a:avLst/>
          </a:prstGeom>
        </p:spPr>
      </p:pic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E110CE82-90AA-4E5E-B089-021D2EB95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5484" cy="4351338"/>
          </a:xfrm>
        </p:spPr>
        <p:txBody>
          <a:bodyPr>
            <a:normAutofit lnSpcReduction="10000"/>
          </a:bodyPr>
          <a:lstStyle/>
          <a:p>
            <a:r>
              <a:rPr lang="sv-SE" sz="2000" dirty="0"/>
              <a:t>Flygfraktspriset baseras på flygbolagets pris</a:t>
            </a:r>
          </a:p>
          <a:p>
            <a:pPr lvl="1"/>
            <a:r>
              <a:rPr lang="sv-SE" sz="1900" dirty="0"/>
              <a:t>Flygbolagets samlastning</a:t>
            </a:r>
          </a:p>
          <a:p>
            <a:pPr lvl="1"/>
            <a:r>
              <a:rPr lang="sv-SE" sz="1900" dirty="0" err="1"/>
              <a:t>Regular</a:t>
            </a:r>
            <a:endParaRPr lang="sv-SE" sz="1900" dirty="0"/>
          </a:p>
          <a:p>
            <a:pPr lvl="1"/>
            <a:r>
              <a:rPr lang="sv-SE" sz="1900" dirty="0" err="1"/>
              <a:t>Priority</a:t>
            </a:r>
            <a:endParaRPr lang="sv-SE" sz="1900" dirty="0"/>
          </a:p>
          <a:p>
            <a:pPr lvl="1"/>
            <a:r>
              <a:rPr lang="sv-SE" sz="1900" dirty="0" err="1"/>
              <a:t>Economy</a:t>
            </a:r>
            <a:endParaRPr lang="sv-SE" sz="1900" dirty="0"/>
          </a:p>
          <a:p>
            <a:r>
              <a:rPr lang="sv-SE" sz="2000" dirty="0"/>
              <a:t>Speditören köper egen ULD </a:t>
            </a:r>
          </a:p>
          <a:p>
            <a:r>
              <a:rPr lang="sv-SE" sz="2000" dirty="0"/>
              <a:t> Flygplats/Flygplats</a:t>
            </a:r>
          </a:p>
          <a:p>
            <a:pPr lvl="1"/>
            <a:r>
              <a:rPr lang="sv-SE" sz="2300" dirty="0"/>
              <a:t>Container</a:t>
            </a:r>
          </a:p>
          <a:p>
            <a:pPr lvl="1"/>
            <a:r>
              <a:rPr lang="sv-SE" sz="2300" dirty="0"/>
              <a:t>Flygpall </a:t>
            </a:r>
          </a:p>
          <a:p>
            <a:pPr lvl="2"/>
            <a:r>
              <a:rPr lang="sv-SE" sz="1900" dirty="0"/>
              <a:t>Gör egen samlastning</a:t>
            </a:r>
          </a:p>
          <a:p>
            <a:pPr lvl="1"/>
            <a:r>
              <a:rPr lang="sv-SE" sz="1900" dirty="0"/>
              <a:t>Ganska likt LCL</a:t>
            </a:r>
          </a:p>
          <a:p>
            <a:r>
              <a:rPr lang="sv-SE" sz="2300" dirty="0"/>
              <a:t>Avgångar för samlastning</a:t>
            </a:r>
          </a:p>
          <a:p>
            <a:pPr lvl="1"/>
            <a:r>
              <a:rPr lang="sv-SE" sz="1900" dirty="0"/>
              <a:t>Enligt fastställd </a:t>
            </a:r>
            <a:r>
              <a:rPr lang="sv-SE" sz="1900" dirty="0" err="1"/>
              <a:t>schedule</a:t>
            </a:r>
            <a:endParaRPr lang="sv-SE" sz="1900" dirty="0"/>
          </a:p>
          <a:p>
            <a:pPr lvl="1"/>
            <a:endParaRPr lang="sv-SE" sz="1900" dirty="0"/>
          </a:p>
          <a:p>
            <a:pPr marL="457200" lvl="1" indent="0">
              <a:buNone/>
            </a:pPr>
            <a:endParaRPr lang="sv-SE" sz="1900" dirty="0"/>
          </a:p>
          <a:p>
            <a:pPr lvl="1"/>
            <a:endParaRPr lang="sv-SE" sz="1900" dirty="0"/>
          </a:p>
        </p:txBody>
      </p:sp>
      <p:sp>
        <p:nvSpPr>
          <p:cNvPr id="7" name="Rubrik 1">
            <a:extLst>
              <a:ext uri="{FF2B5EF4-FFF2-40B4-BE49-F238E27FC236}">
                <a16:creationId xmlns:a16="http://schemas.microsoft.com/office/drawing/2014/main" id="{CD3E0C0F-9D38-4CE0-8195-1DEA12093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Prissättning flygtransporter</a:t>
            </a:r>
          </a:p>
        </p:txBody>
      </p:sp>
    </p:spTree>
    <p:extLst>
      <p:ext uri="{BB962C8B-B14F-4D97-AF65-F5344CB8AC3E}">
        <p14:creationId xmlns:p14="http://schemas.microsoft.com/office/powerpoint/2010/main" val="677945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D2D0014-092C-499B-BE81-1706A5E0E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sv-SE" sz="2000"/>
              <a:t>Speditören vet sin fasta kostnad</a:t>
            </a:r>
          </a:p>
          <a:p>
            <a:pPr lvl="1"/>
            <a:r>
              <a:rPr lang="sv-SE" sz="2000"/>
              <a:t>Vid egen flygcontainer</a:t>
            </a:r>
          </a:p>
          <a:p>
            <a:r>
              <a:rPr lang="sv-SE" sz="2000"/>
              <a:t>Fyllnadsgraden</a:t>
            </a:r>
          </a:p>
          <a:p>
            <a:pPr lvl="1"/>
            <a:r>
              <a:rPr lang="sv-SE" sz="2000"/>
              <a:t>Kommer att variera</a:t>
            </a:r>
          </a:p>
          <a:p>
            <a:r>
              <a:rPr lang="sv-SE" sz="2000"/>
              <a:t>Inkomsten </a:t>
            </a:r>
          </a:p>
          <a:p>
            <a:pPr lvl="1"/>
            <a:r>
              <a:rPr lang="sv-SE" sz="2000"/>
              <a:t>Kommer att variera</a:t>
            </a:r>
          </a:p>
          <a:p>
            <a:r>
              <a:rPr lang="sv-SE" sz="2000"/>
              <a:t>Kan välja flygbolagets samlastning</a:t>
            </a:r>
          </a:p>
          <a:p>
            <a:pPr lvl="1"/>
            <a:endParaRPr lang="sv-SE" sz="2000" dirty="0"/>
          </a:p>
          <a:p>
            <a:pPr marL="0" indent="0">
              <a:buNone/>
            </a:pPr>
            <a:endParaRPr lang="sv-SE" sz="2000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D0D55307-CA96-4CB4-B770-9D38626EE6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5" r="5361" b="1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  <p:sp>
        <p:nvSpPr>
          <p:cNvPr id="5" name="Rubrik 1">
            <a:extLst>
              <a:ext uri="{FF2B5EF4-FFF2-40B4-BE49-F238E27FC236}">
                <a16:creationId xmlns:a16="http://schemas.microsoft.com/office/drawing/2014/main" id="{8DEF4CDC-21E2-44EC-B03F-BD06C5157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Prissättning flygtransporter</a:t>
            </a:r>
          </a:p>
        </p:txBody>
      </p:sp>
    </p:spTree>
    <p:extLst>
      <p:ext uri="{BB962C8B-B14F-4D97-AF65-F5344CB8AC3E}">
        <p14:creationId xmlns:p14="http://schemas.microsoft.com/office/powerpoint/2010/main" val="231923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A46400AE-A7BD-4253-AA44-D0BDFF7223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3" r="4672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28095B4-5581-44ED-9998-33EB21CAD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sv-SE" dirty="0"/>
              <a:t>Flygfrakt</a:t>
            </a:r>
          </a:p>
          <a:p>
            <a:pPr lvl="1"/>
            <a:r>
              <a:rPr lang="sv-SE" sz="2800" dirty="0"/>
              <a:t>Databas</a:t>
            </a:r>
          </a:p>
          <a:p>
            <a:pPr lvl="1"/>
            <a:r>
              <a:rPr lang="sv-SE" sz="2800" dirty="0"/>
              <a:t>Baseras på ett visst flygbolag</a:t>
            </a:r>
          </a:p>
          <a:p>
            <a:pPr lvl="1"/>
            <a:r>
              <a:rPr lang="sv-SE" sz="2800" dirty="0"/>
              <a:t>Service</a:t>
            </a:r>
          </a:p>
          <a:p>
            <a:pPr marL="914400" lvl="2" indent="0">
              <a:buNone/>
            </a:pPr>
            <a:endParaRPr lang="sv-SE" sz="1800" dirty="0"/>
          </a:p>
          <a:p>
            <a:pPr lvl="1"/>
            <a:endParaRPr lang="sv-SE" sz="1800" dirty="0"/>
          </a:p>
        </p:txBody>
      </p:sp>
      <p:sp>
        <p:nvSpPr>
          <p:cNvPr id="7" name="Rubrik 1">
            <a:extLst>
              <a:ext uri="{FF2B5EF4-FFF2-40B4-BE49-F238E27FC236}">
                <a16:creationId xmlns:a16="http://schemas.microsoft.com/office/drawing/2014/main" id="{7EBC2CB4-96C2-4E35-A4ED-7386448CE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25160" cy="1325563"/>
          </a:xfrm>
        </p:spPr>
        <p:txBody>
          <a:bodyPr>
            <a:normAutofit/>
          </a:bodyPr>
          <a:lstStyle/>
          <a:p>
            <a:r>
              <a:rPr lang="sv-SE" dirty="0"/>
              <a:t>Prissättning flygtransporter</a:t>
            </a:r>
          </a:p>
        </p:txBody>
      </p:sp>
    </p:spTree>
    <p:extLst>
      <p:ext uri="{BB962C8B-B14F-4D97-AF65-F5344CB8AC3E}">
        <p14:creationId xmlns:p14="http://schemas.microsoft.com/office/powerpoint/2010/main" val="4034373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E4E3EEE-4115-4F2A-A4B4-F18163801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Inrikestransport</a:t>
            </a:r>
          </a:p>
          <a:p>
            <a:pPr lvl="1"/>
            <a:r>
              <a:rPr lang="sv-SE" dirty="0"/>
              <a:t>Upphämtning/Leverans</a:t>
            </a:r>
          </a:p>
          <a:p>
            <a:pPr lvl="1"/>
            <a:endParaRPr lang="sv-SE" dirty="0"/>
          </a:p>
        </p:txBody>
      </p: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B1FE50B5-ED32-41E6-8F17-4EF0F69F13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97124" y="2752725"/>
          <a:ext cx="6408721" cy="3817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978331" imgH="2965565" progId="Excel.Sheet.12">
                  <p:embed/>
                </p:oleObj>
              </mc:Choice>
              <mc:Fallback>
                <p:oleObj name="Worksheet" r:id="rId2" imgW="4978331" imgH="2965565" progId="Excel.Sheet.12">
                  <p:embed/>
                  <p:pic>
                    <p:nvPicPr>
                      <p:cNvPr id="4" name="Objekt 3">
                        <a:extLst>
                          <a:ext uri="{FF2B5EF4-FFF2-40B4-BE49-F238E27FC236}">
                            <a16:creationId xmlns:a16="http://schemas.microsoft.com/office/drawing/2014/main" id="{B1FE50B5-ED32-41E6-8F17-4EF0F69F13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97124" y="2752725"/>
                        <a:ext cx="6408721" cy="38174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ubrik 1">
            <a:extLst>
              <a:ext uri="{FF2B5EF4-FFF2-40B4-BE49-F238E27FC236}">
                <a16:creationId xmlns:a16="http://schemas.microsoft.com/office/drawing/2014/main" id="{1A55AA0B-786D-4054-ADDB-943CBC138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Prissättning flygtransporter</a:t>
            </a:r>
          </a:p>
        </p:txBody>
      </p:sp>
    </p:spTree>
    <p:extLst>
      <p:ext uri="{BB962C8B-B14F-4D97-AF65-F5344CB8AC3E}">
        <p14:creationId xmlns:p14="http://schemas.microsoft.com/office/powerpoint/2010/main" val="3828263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C16E01B-3D4A-4411-AC43-7B3A27D7F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Flygfrakt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145AB89-1F90-432D-AD06-A72AD00805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v-SE" dirty="0"/>
              <a:t>Avgångsdag</a:t>
            </a:r>
          </a:p>
          <a:p>
            <a:pPr lvl="1"/>
            <a:r>
              <a:rPr lang="sv-SE" dirty="0"/>
              <a:t>Måndag 	</a:t>
            </a:r>
          </a:p>
          <a:p>
            <a:pPr lvl="2"/>
            <a:r>
              <a:rPr lang="sv-SE" dirty="0"/>
              <a:t>1</a:t>
            </a:r>
          </a:p>
          <a:p>
            <a:pPr lvl="1"/>
            <a:r>
              <a:rPr lang="sv-SE" dirty="0"/>
              <a:t>Tisdag</a:t>
            </a:r>
          </a:p>
          <a:p>
            <a:pPr lvl="2"/>
            <a:r>
              <a:rPr lang="sv-SE" dirty="0"/>
              <a:t>2</a:t>
            </a:r>
          </a:p>
          <a:p>
            <a:pPr lvl="1"/>
            <a:r>
              <a:rPr lang="sv-SE" dirty="0"/>
              <a:t>Onsdag</a:t>
            </a:r>
          </a:p>
          <a:p>
            <a:pPr lvl="2"/>
            <a:r>
              <a:rPr lang="sv-SE" dirty="0"/>
              <a:t>3</a:t>
            </a:r>
          </a:p>
          <a:p>
            <a:pPr lvl="1"/>
            <a:r>
              <a:rPr lang="sv-SE" dirty="0"/>
              <a:t>Torsdag</a:t>
            </a:r>
          </a:p>
          <a:p>
            <a:pPr lvl="2"/>
            <a:r>
              <a:rPr lang="sv-SE" dirty="0"/>
              <a:t>4</a:t>
            </a:r>
          </a:p>
          <a:p>
            <a:pPr lvl="1"/>
            <a:r>
              <a:rPr lang="sv-SE" dirty="0"/>
              <a:t>Fredag</a:t>
            </a:r>
          </a:p>
          <a:p>
            <a:pPr lvl="2"/>
            <a:r>
              <a:rPr lang="sv-SE" dirty="0"/>
              <a:t>5</a:t>
            </a:r>
          </a:p>
          <a:p>
            <a:pPr lvl="1"/>
            <a:r>
              <a:rPr lang="sv-SE" dirty="0"/>
              <a:t>Lördag </a:t>
            </a:r>
          </a:p>
          <a:p>
            <a:pPr lvl="2"/>
            <a:r>
              <a:rPr lang="sv-SE" dirty="0"/>
              <a:t>6</a:t>
            </a:r>
          </a:p>
          <a:p>
            <a:pPr lvl="1"/>
            <a:r>
              <a:rPr lang="sv-SE" dirty="0"/>
              <a:t>Söndag</a:t>
            </a:r>
          </a:p>
          <a:p>
            <a:pPr lvl="2"/>
            <a:r>
              <a:rPr lang="sv-SE" dirty="0"/>
              <a:t>7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D30B19E9-8CB6-4F3D-859B-354831624D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sv-SE" dirty="0" err="1"/>
              <a:t>Departure</a:t>
            </a:r>
            <a:endParaRPr lang="sv-SE" dirty="0"/>
          </a:p>
          <a:p>
            <a:pPr lvl="1"/>
            <a:r>
              <a:rPr lang="sv-SE" dirty="0"/>
              <a:t>1, 4, 6</a:t>
            </a:r>
          </a:p>
          <a:p>
            <a:pPr lvl="2"/>
            <a:r>
              <a:rPr lang="sv-SE" dirty="0"/>
              <a:t>Måndag</a:t>
            </a:r>
          </a:p>
          <a:p>
            <a:pPr lvl="2"/>
            <a:r>
              <a:rPr lang="sv-SE" dirty="0"/>
              <a:t>Torsdag</a:t>
            </a:r>
          </a:p>
          <a:p>
            <a:pPr lvl="2"/>
            <a:r>
              <a:rPr lang="sv-SE" dirty="0"/>
              <a:t>Lördag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420E59E0-DC3D-42BE-894F-002938C33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050" y="4467224"/>
            <a:ext cx="4191000" cy="191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7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67B413F7-64C3-4237-B9B6-15403F483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THC</a:t>
            </a:r>
          </a:p>
          <a:p>
            <a:endParaRPr lang="sv-SE" dirty="0"/>
          </a:p>
        </p:txBody>
      </p: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DF9CEC6F-91E9-4F21-82B9-8002990A92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9118029"/>
              </p:ext>
            </p:extLst>
          </p:nvPr>
        </p:nvGraphicFramePr>
        <p:xfrm>
          <a:off x="5063490" y="0"/>
          <a:ext cx="6924675" cy="6809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102242" imgH="6000958" progId="Excel.Sheet.12">
                  <p:embed/>
                </p:oleObj>
              </mc:Choice>
              <mc:Fallback>
                <p:oleObj name="Worksheet" r:id="rId2" imgW="6102242" imgH="6000958" progId="Excel.Sheet.12">
                  <p:embed/>
                  <p:pic>
                    <p:nvPicPr>
                      <p:cNvPr id="4" name="Objekt 3">
                        <a:extLst>
                          <a:ext uri="{FF2B5EF4-FFF2-40B4-BE49-F238E27FC236}">
                            <a16:creationId xmlns:a16="http://schemas.microsoft.com/office/drawing/2014/main" id="{DF9CEC6F-91E9-4F21-82B9-8002990A92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63490" y="0"/>
                        <a:ext cx="6924675" cy="68093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Bildobjekt 4">
            <a:extLst>
              <a:ext uri="{FF2B5EF4-FFF2-40B4-BE49-F238E27FC236}">
                <a16:creationId xmlns:a16="http://schemas.microsoft.com/office/drawing/2014/main" id="{7DE3657B-5275-4EB2-9EEB-E90C65AE9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50" y="3556001"/>
            <a:ext cx="3907658" cy="2054542"/>
          </a:xfrm>
          <a:prstGeom prst="rect">
            <a:avLst/>
          </a:prstGeom>
        </p:spPr>
      </p:pic>
      <p:sp>
        <p:nvSpPr>
          <p:cNvPr id="6" name="Rubrik 1">
            <a:extLst>
              <a:ext uri="{FF2B5EF4-FFF2-40B4-BE49-F238E27FC236}">
                <a16:creationId xmlns:a16="http://schemas.microsoft.com/office/drawing/2014/main" id="{3CC3D0BB-3DFD-4928-ACE8-DCD15F243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987800" cy="1325563"/>
          </a:xfrm>
        </p:spPr>
        <p:txBody>
          <a:bodyPr>
            <a:normAutofit/>
          </a:bodyPr>
          <a:lstStyle/>
          <a:p>
            <a:r>
              <a:rPr lang="sv-SE" dirty="0"/>
              <a:t>Prissättning flygtransporter</a:t>
            </a:r>
          </a:p>
        </p:txBody>
      </p:sp>
    </p:spTree>
    <p:extLst>
      <p:ext uri="{BB962C8B-B14F-4D97-AF65-F5344CB8AC3E}">
        <p14:creationId xmlns:p14="http://schemas.microsoft.com/office/powerpoint/2010/main" val="1287542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81C8566-388A-422F-85A8-211FA2EFD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Arvoden</a:t>
            </a:r>
          </a:p>
          <a:p>
            <a:pPr lvl="1"/>
            <a:r>
              <a:rPr lang="sv-SE" dirty="0"/>
              <a:t>Speditionsarvoden</a:t>
            </a:r>
          </a:p>
          <a:p>
            <a:pPr lvl="2"/>
            <a:r>
              <a:rPr lang="sv-SE" dirty="0"/>
              <a:t>400 – 600SEK</a:t>
            </a:r>
          </a:p>
          <a:p>
            <a:pPr lvl="1"/>
            <a:r>
              <a:rPr lang="sv-SE" dirty="0"/>
              <a:t>Exportdeklaration</a:t>
            </a:r>
          </a:p>
          <a:p>
            <a:pPr lvl="2"/>
            <a:r>
              <a:rPr lang="sv-SE" dirty="0"/>
              <a:t>300 - 400SEK</a:t>
            </a:r>
          </a:p>
          <a:p>
            <a:pPr lvl="1"/>
            <a:r>
              <a:rPr lang="sv-SE" dirty="0"/>
              <a:t>Import/Tulldeklaration</a:t>
            </a:r>
          </a:p>
          <a:p>
            <a:pPr lvl="2"/>
            <a:r>
              <a:rPr lang="sv-SE" dirty="0"/>
              <a:t>400SEK - 500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8A27A8CF-86CD-4FC4-A432-DEB0E0F803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378"/>
          <a:stretch/>
        </p:blipFill>
        <p:spPr>
          <a:xfrm>
            <a:off x="6811499" y="1690688"/>
            <a:ext cx="4819444" cy="3403600"/>
          </a:xfrm>
          <a:prstGeom prst="rect">
            <a:avLst/>
          </a:prstGeom>
        </p:spPr>
      </p:pic>
      <p:sp>
        <p:nvSpPr>
          <p:cNvPr id="7" name="Rubrik 1">
            <a:extLst>
              <a:ext uri="{FF2B5EF4-FFF2-40B4-BE49-F238E27FC236}">
                <a16:creationId xmlns:a16="http://schemas.microsoft.com/office/drawing/2014/main" id="{A07A4C18-B9E5-4AFD-8B91-029766722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Prissättning flygtransporter</a:t>
            </a:r>
          </a:p>
        </p:txBody>
      </p:sp>
    </p:spTree>
    <p:extLst>
      <p:ext uri="{BB962C8B-B14F-4D97-AF65-F5344CB8AC3E}">
        <p14:creationId xmlns:p14="http://schemas.microsoft.com/office/powerpoint/2010/main" val="2763059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FB9EA59-22D6-470A-8ED6-78F04DEEE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690688"/>
            <a:ext cx="10515600" cy="4351338"/>
          </a:xfrm>
        </p:spPr>
        <p:txBody>
          <a:bodyPr/>
          <a:lstStyle/>
          <a:p>
            <a:r>
              <a:rPr lang="sv-SE" dirty="0"/>
              <a:t>Landspecifika kostnader</a:t>
            </a:r>
          </a:p>
          <a:p>
            <a:pPr lvl="1"/>
            <a:r>
              <a:rPr lang="sv-SE" dirty="0"/>
              <a:t>Valutor</a:t>
            </a:r>
          </a:p>
          <a:p>
            <a:pPr lvl="1"/>
            <a:r>
              <a:rPr lang="sv-SE" dirty="0"/>
              <a:t>Enheter</a:t>
            </a:r>
          </a:p>
          <a:p>
            <a:pPr lvl="2"/>
            <a:r>
              <a:rPr lang="sv-SE" dirty="0"/>
              <a:t>Per kg</a:t>
            </a:r>
          </a:p>
          <a:p>
            <a:pPr lvl="2"/>
            <a:r>
              <a:rPr lang="sv-SE" dirty="0"/>
              <a:t>Per intervall</a:t>
            </a:r>
          </a:p>
          <a:p>
            <a:pPr lvl="1"/>
            <a:r>
              <a:rPr lang="sv-SE" dirty="0"/>
              <a:t>Arvoden</a:t>
            </a:r>
          </a:p>
          <a:p>
            <a:pPr lvl="2"/>
            <a:r>
              <a:rPr lang="sv-SE" dirty="0"/>
              <a:t>Ex 150 CNY exportdeklaration</a:t>
            </a:r>
          </a:p>
          <a:p>
            <a:pPr lvl="3"/>
            <a:r>
              <a:rPr lang="sv-SE" dirty="0"/>
              <a:t>=200SEK</a:t>
            </a:r>
          </a:p>
          <a:p>
            <a:pPr lvl="2"/>
            <a:r>
              <a:rPr lang="sv-SE" dirty="0"/>
              <a:t>Förtullning i USA</a:t>
            </a:r>
          </a:p>
          <a:p>
            <a:pPr lvl="3"/>
            <a:r>
              <a:rPr lang="sv-SE" dirty="0"/>
              <a:t>150USD</a:t>
            </a:r>
          </a:p>
          <a:p>
            <a:pPr lvl="4"/>
            <a:r>
              <a:rPr lang="sv-SE" dirty="0"/>
              <a:t>=1200SEK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BF6BBB8F-9AAA-4A8F-821B-5CEF158A3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704" y="1559575"/>
            <a:ext cx="6611175" cy="3368026"/>
          </a:xfrm>
          <a:prstGeom prst="rect">
            <a:avLst/>
          </a:prstGeom>
        </p:spPr>
      </p:pic>
      <p:sp>
        <p:nvSpPr>
          <p:cNvPr id="7" name="Rubrik 1">
            <a:extLst>
              <a:ext uri="{FF2B5EF4-FFF2-40B4-BE49-F238E27FC236}">
                <a16:creationId xmlns:a16="http://schemas.microsoft.com/office/drawing/2014/main" id="{C9E82AA6-086E-4361-906F-6B6C21CDE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Prissättning flygtransporter</a:t>
            </a:r>
          </a:p>
        </p:txBody>
      </p:sp>
    </p:spTree>
    <p:extLst>
      <p:ext uri="{BB962C8B-B14F-4D97-AF65-F5344CB8AC3E}">
        <p14:creationId xmlns:p14="http://schemas.microsoft.com/office/powerpoint/2010/main" val="898150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191E221-8669-4CF7-9065-84AF7BC6B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Priset till kund avgörs av kostnaden</a:t>
            </a:r>
          </a:p>
          <a:p>
            <a:pPr lvl="1"/>
            <a:r>
              <a:rPr lang="sv-SE" dirty="0"/>
              <a:t>Från flygbolagen</a:t>
            </a:r>
          </a:p>
          <a:p>
            <a:pPr lvl="1"/>
            <a:r>
              <a:rPr lang="sv-SE" dirty="0"/>
              <a:t>Samlastning</a:t>
            </a:r>
          </a:p>
          <a:p>
            <a:pPr lvl="2"/>
            <a:r>
              <a:rPr lang="sv-SE" dirty="0"/>
              <a:t>Fyllnadsgraden</a:t>
            </a:r>
          </a:p>
          <a:p>
            <a:r>
              <a:rPr lang="sv-SE" dirty="0"/>
              <a:t>Samma princip som sjötransporter</a:t>
            </a:r>
          </a:p>
          <a:p>
            <a:pPr lvl="1"/>
            <a:r>
              <a:rPr lang="sv-SE" dirty="0"/>
              <a:t>En bestämd lönsamhet</a:t>
            </a:r>
          </a:p>
          <a:p>
            <a:r>
              <a:rPr lang="sv-SE" dirty="0"/>
              <a:t>Offert till kund</a:t>
            </a:r>
          </a:p>
          <a:p>
            <a:pPr lvl="1"/>
            <a:r>
              <a:rPr lang="sv-SE" dirty="0"/>
              <a:t>Kunden jämför</a:t>
            </a:r>
          </a:p>
          <a:p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7983EB14-B481-45FE-B6E5-13E95C6C5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809" y="2071370"/>
            <a:ext cx="4848679" cy="2715260"/>
          </a:xfrm>
          <a:prstGeom prst="rect">
            <a:avLst/>
          </a:prstGeom>
        </p:spPr>
      </p:pic>
      <p:sp>
        <p:nvSpPr>
          <p:cNvPr id="7" name="Rubrik 1">
            <a:extLst>
              <a:ext uri="{FF2B5EF4-FFF2-40B4-BE49-F238E27FC236}">
                <a16:creationId xmlns:a16="http://schemas.microsoft.com/office/drawing/2014/main" id="{1E343888-B198-4459-9B38-69A6E4462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v-SE" dirty="0"/>
              <a:t>Prissättning flygtransporter</a:t>
            </a:r>
          </a:p>
        </p:txBody>
      </p:sp>
    </p:spTree>
    <p:extLst>
      <p:ext uri="{BB962C8B-B14F-4D97-AF65-F5344CB8AC3E}">
        <p14:creationId xmlns:p14="http://schemas.microsoft.com/office/powerpoint/2010/main" val="2161569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E8E825CF-9429-40EF-BF31-590BA7125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Flygfrakt</a:t>
            </a:r>
          </a:p>
        </p:txBody>
      </p:sp>
      <p:sp>
        <p:nvSpPr>
          <p:cNvPr id="8" name="Platshållare för innehåll 7">
            <a:extLst>
              <a:ext uri="{FF2B5EF4-FFF2-40B4-BE49-F238E27FC236}">
                <a16:creationId xmlns:a16="http://schemas.microsoft.com/office/drawing/2014/main" id="{4327AA88-B84B-4815-B9CC-62D2EF146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NVOCC </a:t>
            </a:r>
            <a:r>
              <a:rPr lang="sv-SE" dirty="0" err="1"/>
              <a:t>Airfreight</a:t>
            </a:r>
            <a:endParaRPr lang="sv-SE" dirty="0"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92AF8E32-F5DC-45F8-B898-3E6FCC323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116" y="658019"/>
            <a:ext cx="3714750" cy="2200275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ACECBC7D-D179-4BF6-8D46-85EC721570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14"/>
          <a:stretch/>
        </p:blipFill>
        <p:spPr>
          <a:xfrm>
            <a:off x="487472" y="2404996"/>
            <a:ext cx="7479256" cy="424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277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Flygfrakt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Sea/Air</a:t>
            </a:r>
          </a:p>
          <a:p>
            <a:pPr lvl="1"/>
            <a:r>
              <a:rPr lang="sv-SE" dirty="0"/>
              <a:t>Tex</a:t>
            </a:r>
          </a:p>
          <a:p>
            <a:pPr lvl="2"/>
            <a:r>
              <a:rPr lang="sv-SE" dirty="0"/>
              <a:t>Hong Kong – Dubai</a:t>
            </a:r>
          </a:p>
          <a:p>
            <a:pPr lvl="3"/>
            <a:r>
              <a:rPr lang="sv-SE" dirty="0"/>
              <a:t>Sjötransport</a:t>
            </a:r>
          </a:p>
          <a:p>
            <a:pPr lvl="2"/>
            <a:r>
              <a:rPr lang="sv-SE" dirty="0"/>
              <a:t>Dubai</a:t>
            </a:r>
          </a:p>
          <a:p>
            <a:pPr lvl="3"/>
            <a:r>
              <a:rPr lang="sv-SE" dirty="0"/>
              <a:t>Omlastning</a:t>
            </a:r>
          </a:p>
          <a:p>
            <a:pPr lvl="2"/>
            <a:r>
              <a:rPr lang="sv-SE" dirty="0"/>
              <a:t>Flygtransport</a:t>
            </a:r>
          </a:p>
          <a:p>
            <a:pPr lvl="3"/>
            <a:r>
              <a:rPr lang="sv-SE" dirty="0"/>
              <a:t>Dubai via Amsterdam</a:t>
            </a:r>
          </a:p>
          <a:p>
            <a:pPr lvl="3"/>
            <a:r>
              <a:rPr lang="sv-SE" dirty="0"/>
              <a:t>Truck till Göteborg</a:t>
            </a:r>
          </a:p>
          <a:p>
            <a:pPr lvl="2"/>
            <a:r>
              <a:rPr lang="sv-SE" dirty="0"/>
              <a:t>Ledtid</a:t>
            </a:r>
          </a:p>
          <a:p>
            <a:pPr lvl="3"/>
            <a:r>
              <a:rPr lang="sv-SE" dirty="0"/>
              <a:t>Ca 18 dagar</a:t>
            </a:r>
          </a:p>
          <a:p>
            <a:pPr lvl="3"/>
            <a:endParaRPr lang="sv-SE" dirty="0"/>
          </a:p>
          <a:p>
            <a:pPr lvl="1"/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835" y="549275"/>
            <a:ext cx="4521020" cy="2417763"/>
          </a:xfrm>
          <a:prstGeom prst="rect">
            <a:avLst/>
          </a:prstGeom>
        </p:spPr>
      </p:pic>
      <p:pic>
        <p:nvPicPr>
          <p:cNvPr id="5" name="Bildobjek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783" y="3350791"/>
            <a:ext cx="4567123" cy="244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28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>
                <a:solidFill>
                  <a:srgbClr val="C00000"/>
                </a:solidFill>
              </a:rPr>
              <a:t>RAIL SERVICE </a:t>
            </a:r>
            <a:br>
              <a:rPr lang="sv-SE" dirty="0">
                <a:solidFill>
                  <a:srgbClr val="C00000"/>
                </a:solidFill>
              </a:rPr>
            </a:br>
            <a:r>
              <a:rPr lang="sv-SE" dirty="0"/>
              <a:t>AN VALID OPTION TO AIR- AND SEAFREIGHT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/>
              <a:t>Scan Global </a:t>
            </a:r>
            <a:r>
              <a:rPr lang="sv-SE" dirty="0" err="1"/>
              <a:t>Logistics</a:t>
            </a:r>
            <a:r>
              <a:rPr lang="sv-SE" dirty="0"/>
              <a:t> </a:t>
            </a:r>
            <a:r>
              <a:rPr lang="en-US" dirty="0"/>
              <a:t>can</a:t>
            </a:r>
            <a:r>
              <a:rPr lang="sv-SE" dirty="0"/>
              <a:t> now offer rail service </a:t>
            </a:r>
            <a:br>
              <a:rPr lang="sv-SE" dirty="0"/>
            </a:br>
            <a:r>
              <a:rPr lang="sv-SE" dirty="0" err="1"/>
              <a:t>between</a:t>
            </a:r>
            <a:r>
              <a:rPr lang="sv-SE" dirty="0"/>
              <a:t> </a:t>
            </a:r>
            <a:r>
              <a:rPr lang="sv-SE" dirty="0" err="1"/>
              <a:t>greater</a:t>
            </a:r>
            <a:r>
              <a:rPr lang="sv-SE" dirty="0"/>
              <a:t> China and the Nordics:</a:t>
            </a:r>
            <a:br>
              <a:rPr lang="sv-SE" dirty="0"/>
            </a:br>
            <a:endParaRPr lang="sv-SE" dirty="0"/>
          </a:p>
          <a:p>
            <a:pPr lvl="1"/>
            <a:r>
              <a:rPr lang="sv-SE" dirty="0"/>
              <a:t>FASTER THAN SEA </a:t>
            </a:r>
          </a:p>
          <a:p>
            <a:pPr lvl="1"/>
            <a:r>
              <a:rPr lang="sv-SE" dirty="0"/>
              <a:t>CHEAPER THAN AIR</a:t>
            </a:r>
          </a:p>
          <a:p>
            <a:pPr lvl="1"/>
            <a:r>
              <a:rPr lang="sv-SE" dirty="0"/>
              <a:t>STABLE SERVICE</a:t>
            </a:r>
          </a:p>
          <a:p>
            <a:pPr lvl="1"/>
            <a:r>
              <a:rPr lang="sv-SE" dirty="0"/>
              <a:t>ENVIRONMENTALLY FRIENDLY</a:t>
            </a:r>
          </a:p>
          <a:p>
            <a:pPr lvl="1"/>
            <a:r>
              <a:rPr lang="da-DK" dirty="0"/>
              <a:t>OPERATORS AND CAPACITY IS INCREASING RAPIDLY</a:t>
            </a:r>
            <a:endParaRPr lang="sv-SE" dirty="0"/>
          </a:p>
          <a:p>
            <a:pPr lvl="1"/>
            <a:endParaRPr lang="sv-SE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9" y="2992673"/>
            <a:ext cx="2593389" cy="174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446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solidFill>
                  <a:srgbClr val="C00000"/>
                </a:solidFill>
              </a:rPr>
              <a:t>TRANSIT FACTS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DOOR-TO-DOOR RAIL SOLUTIONS FROM GREATER CHINA TO DENMARK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TRANSIT TIME</a:t>
            </a:r>
          </a:p>
          <a:p>
            <a:r>
              <a:rPr lang="en-US" dirty="0"/>
              <a:t> FCL - 21-24 days </a:t>
            </a:r>
          </a:p>
          <a:p>
            <a:r>
              <a:rPr lang="en-US" dirty="0"/>
              <a:t> LCL  - 24-27 days</a:t>
            </a:r>
          </a:p>
          <a:p>
            <a:r>
              <a:rPr lang="en-US" dirty="0"/>
              <a:t> Cargo is being freighted from major business centers across China </a:t>
            </a:r>
            <a:br>
              <a:rPr lang="en-US" dirty="0"/>
            </a:br>
            <a:r>
              <a:rPr lang="en-US" dirty="0"/>
              <a:t> to ZHENGZHOU or WUHAN </a:t>
            </a:r>
          </a:p>
          <a:p>
            <a:endParaRPr lang="en-US" dirty="0"/>
          </a:p>
          <a:p>
            <a:r>
              <a:rPr lang="en-US" dirty="0"/>
              <a:t> The cargo travels throw </a:t>
            </a:r>
            <a:r>
              <a:rPr lang="en-US" b="1" dirty="0"/>
              <a:t>Kazakhstan, Russia, Belarus, Poland </a:t>
            </a:r>
            <a:br>
              <a:rPr lang="en-US" b="1" dirty="0"/>
            </a:br>
            <a:r>
              <a:rPr lang="en-US" dirty="0"/>
              <a:t>and up to </a:t>
            </a:r>
            <a:r>
              <a:rPr lang="en-US" b="1" dirty="0"/>
              <a:t>HAMBURG </a:t>
            </a:r>
            <a:r>
              <a:rPr lang="en-US" dirty="0"/>
              <a:t>from where it is delivered to our clients on trucks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b="1" dirty="0">
                <a:solidFill>
                  <a:srgbClr val="C00000"/>
                </a:solidFill>
              </a:rPr>
              <a:t> TODAY WE CAN OFFER TWO WEEKLY DEPARTURES (SEE SCHEDULE).</a:t>
            </a:r>
          </a:p>
          <a:p>
            <a:pPr marL="0" indent="0" algn="ctr">
              <a:buNone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14075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4452" y="5274953"/>
            <a:ext cx="6172200" cy="535781"/>
          </a:xfrm>
        </p:spPr>
        <p:txBody>
          <a:bodyPr>
            <a:normAutofit fontScale="90000"/>
          </a:bodyPr>
          <a:lstStyle/>
          <a:p>
            <a:r>
              <a:rPr lang="sv-SE" dirty="0">
                <a:solidFill>
                  <a:srgbClr val="C00000"/>
                </a:solidFill>
              </a:rPr>
              <a:t>ROUTES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09600" y="1800451"/>
            <a:ext cx="10972800" cy="4518025"/>
          </a:xfrm>
        </p:spPr>
        <p:txBody>
          <a:bodyPr/>
          <a:lstStyle/>
          <a:p>
            <a:endParaRPr lang="sv-SE" dirty="0"/>
          </a:p>
          <a:p>
            <a:endParaRPr lang="sv-SE" dirty="0"/>
          </a:p>
          <a:p>
            <a:endParaRPr lang="sv-SE" dirty="0"/>
          </a:p>
        </p:txBody>
      </p:sp>
      <p:grpSp>
        <p:nvGrpSpPr>
          <p:cNvPr id="10" name="Group 9"/>
          <p:cNvGrpSpPr/>
          <p:nvPr/>
        </p:nvGrpSpPr>
        <p:grpSpPr>
          <a:xfrm>
            <a:off x="2775039" y="361950"/>
            <a:ext cx="6172200" cy="5215634"/>
            <a:chOff x="3940124" y="384691"/>
            <a:chExt cx="6623101" cy="586021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7672" y="384691"/>
              <a:ext cx="6485553" cy="2862991"/>
            </a:xfrm>
            <a:prstGeom prst="rect">
              <a:avLst/>
            </a:prstGeom>
          </p:spPr>
        </p:pic>
        <p:sp>
          <p:nvSpPr>
            <p:cNvPr id="12" name="Right Arrow Callout 11"/>
            <p:cNvSpPr/>
            <p:nvPr/>
          </p:nvSpPr>
          <p:spPr>
            <a:xfrm>
              <a:off x="7570036" y="2386982"/>
              <a:ext cx="1090918" cy="179148"/>
            </a:xfrm>
            <a:prstGeom prst="rightArrowCallout">
              <a:avLst>
                <a:gd name="adj1" fmla="val 32211"/>
                <a:gd name="adj2" fmla="val 25000"/>
                <a:gd name="adj3" fmla="val 25000"/>
                <a:gd name="adj4" fmla="val 8281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a-DK" sz="900" dirty="0"/>
                <a:t>Zhengzhou</a:t>
              </a:r>
            </a:p>
          </p:txBody>
        </p:sp>
        <p:sp>
          <p:nvSpPr>
            <p:cNvPr id="13" name="Right Arrow Callout 12"/>
            <p:cNvSpPr/>
            <p:nvPr/>
          </p:nvSpPr>
          <p:spPr>
            <a:xfrm>
              <a:off x="3940124" y="1548802"/>
              <a:ext cx="1070359" cy="232636"/>
            </a:xfrm>
            <a:prstGeom prst="rightArrowCallout">
              <a:avLst>
                <a:gd name="adj1" fmla="val 32211"/>
                <a:gd name="adj2" fmla="val 25000"/>
                <a:gd name="adj3" fmla="val 25000"/>
                <a:gd name="adj4" fmla="val 8281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a-DK" sz="900" dirty="0"/>
                <a:t>Hamburg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77672" y="3443724"/>
              <a:ext cx="6302656" cy="2801180"/>
            </a:xfrm>
            <a:prstGeom prst="rect">
              <a:avLst/>
            </a:prstGeom>
          </p:spPr>
        </p:pic>
        <p:sp>
          <p:nvSpPr>
            <p:cNvPr id="15" name="Right Arrow Callout 14"/>
            <p:cNvSpPr/>
            <p:nvPr/>
          </p:nvSpPr>
          <p:spPr>
            <a:xfrm>
              <a:off x="7390242" y="5708831"/>
              <a:ext cx="1563591" cy="225382"/>
            </a:xfrm>
            <a:prstGeom prst="rightArrowCallout">
              <a:avLst>
                <a:gd name="adj1" fmla="val 32211"/>
                <a:gd name="adj2" fmla="val 25000"/>
                <a:gd name="adj3" fmla="val 25000"/>
                <a:gd name="adj4" fmla="val 8281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a-DK" sz="900" dirty="0"/>
                <a:t>Wuhan</a:t>
              </a:r>
            </a:p>
          </p:txBody>
        </p:sp>
        <p:sp>
          <p:nvSpPr>
            <p:cNvPr id="16" name="Right Arrow Callout 15"/>
            <p:cNvSpPr/>
            <p:nvPr/>
          </p:nvSpPr>
          <p:spPr>
            <a:xfrm>
              <a:off x="4004494" y="4649180"/>
              <a:ext cx="1082188" cy="213912"/>
            </a:xfrm>
            <a:prstGeom prst="rightArrowCallout">
              <a:avLst>
                <a:gd name="adj1" fmla="val 32211"/>
                <a:gd name="adj2" fmla="val 25000"/>
                <a:gd name="adj3" fmla="val 25000"/>
                <a:gd name="adj4" fmla="val 8281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a-DK" sz="900" dirty="0"/>
                <a:t>Hamburg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1445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7420" y="1582557"/>
            <a:ext cx="6172200" cy="535781"/>
          </a:xfrm>
        </p:spPr>
        <p:txBody>
          <a:bodyPr>
            <a:normAutofit fontScale="90000"/>
          </a:bodyPr>
          <a:lstStyle/>
          <a:p>
            <a:r>
              <a:rPr lang="da-DK" dirty="0">
                <a:solidFill>
                  <a:srgbClr val="C00000"/>
                </a:solidFill>
              </a:rPr>
              <a:t>SHIPMENT MECHANICS AND FLOW CHART</a:t>
            </a:r>
            <a:br>
              <a:rPr lang="da-DK" dirty="0">
                <a:solidFill>
                  <a:srgbClr val="C00000"/>
                </a:solidFill>
              </a:rPr>
            </a:br>
            <a:endParaRPr lang="sv-SE" dirty="0">
              <a:solidFill>
                <a:srgbClr val="C00000"/>
              </a:solidFill>
            </a:endParaRPr>
          </a:p>
        </p:txBody>
      </p:sp>
      <p:grpSp>
        <p:nvGrpSpPr>
          <p:cNvPr id="4" name="组合 411"/>
          <p:cNvGrpSpPr>
            <a:grpSpLocks/>
          </p:cNvGrpSpPr>
          <p:nvPr/>
        </p:nvGrpSpPr>
        <p:grpSpPr bwMode="auto">
          <a:xfrm>
            <a:off x="2797420" y="2343683"/>
            <a:ext cx="6423422" cy="1815982"/>
            <a:chOff x="161925" y="1041488"/>
            <a:chExt cx="8564563" cy="2420850"/>
          </a:xfrm>
        </p:grpSpPr>
        <p:grpSp>
          <p:nvGrpSpPr>
            <p:cNvPr id="5" name="Group 4"/>
            <p:cNvGrpSpPr>
              <a:grpSpLocks/>
            </p:cNvGrpSpPr>
            <p:nvPr/>
          </p:nvGrpSpPr>
          <p:grpSpPr bwMode="auto">
            <a:xfrm flipH="1">
              <a:off x="1544638" y="2432050"/>
              <a:ext cx="901700" cy="620713"/>
              <a:chOff x="0" y="0"/>
              <a:chExt cx="355" cy="255"/>
            </a:xfrm>
          </p:grpSpPr>
          <p:sp>
            <p:nvSpPr>
              <p:cNvPr id="234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0" y="0"/>
                <a:ext cx="355" cy="2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35" name="Freeform 5"/>
              <p:cNvSpPr>
                <a:spLocks noChangeArrowheads="1"/>
              </p:cNvSpPr>
              <p:nvPr/>
            </p:nvSpPr>
            <p:spPr bwMode="auto">
              <a:xfrm>
                <a:off x="46" y="0"/>
                <a:ext cx="309" cy="25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7CC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36" name="Freeform 6"/>
              <p:cNvSpPr>
                <a:spLocks noChangeArrowheads="1"/>
              </p:cNvSpPr>
              <p:nvPr/>
            </p:nvSpPr>
            <p:spPr bwMode="auto">
              <a:xfrm>
                <a:off x="236" y="3"/>
                <a:ext cx="119" cy="19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4C4C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37" name="Freeform 7"/>
              <p:cNvSpPr>
                <a:spLocks noChangeArrowheads="1"/>
              </p:cNvSpPr>
              <p:nvPr/>
            </p:nvSpPr>
            <p:spPr bwMode="auto">
              <a:xfrm>
                <a:off x="64" y="188"/>
                <a:ext cx="272" cy="67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4C75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38" name="Freeform 8"/>
              <p:cNvSpPr>
                <a:spLocks noChangeArrowheads="1"/>
              </p:cNvSpPr>
              <p:nvPr/>
            </p:nvSpPr>
            <p:spPr bwMode="auto">
              <a:xfrm>
                <a:off x="242" y="6"/>
                <a:ext cx="20" cy="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39" name="Rectangle 9"/>
              <p:cNvSpPr>
                <a:spLocks noChangeArrowheads="1"/>
              </p:cNvSpPr>
              <p:nvPr/>
            </p:nvSpPr>
            <p:spPr bwMode="auto">
              <a:xfrm>
                <a:off x="242" y="21"/>
                <a:ext cx="20" cy="10"/>
              </a:xfrm>
              <a:prstGeom prst="rect">
                <a:avLst/>
              </a:pr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240" name="Rectangle 10"/>
              <p:cNvSpPr>
                <a:spLocks noChangeArrowheads="1"/>
              </p:cNvSpPr>
              <p:nvPr/>
            </p:nvSpPr>
            <p:spPr bwMode="auto">
              <a:xfrm>
                <a:off x="242" y="37"/>
                <a:ext cx="20" cy="9"/>
              </a:xfrm>
              <a:prstGeom prst="rect">
                <a:avLst/>
              </a:pr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241" name="Rectangle 11"/>
              <p:cNvSpPr>
                <a:spLocks noChangeArrowheads="1"/>
              </p:cNvSpPr>
              <p:nvPr/>
            </p:nvSpPr>
            <p:spPr bwMode="auto">
              <a:xfrm>
                <a:off x="242" y="52"/>
                <a:ext cx="20" cy="10"/>
              </a:xfrm>
              <a:prstGeom prst="rect">
                <a:avLst/>
              </a:pr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242" name="Freeform 12"/>
              <p:cNvSpPr>
                <a:spLocks noChangeArrowheads="1"/>
              </p:cNvSpPr>
              <p:nvPr/>
            </p:nvSpPr>
            <p:spPr bwMode="auto">
              <a:xfrm>
                <a:off x="280" y="21"/>
                <a:ext cx="21" cy="1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43" name="Rectangle 13"/>
              <p:cNvSpPr>
                <a:spLocks noChangeArrowheads="1"/>
              </p:cNvSpPr>
              <p:nvPr/>
            </p:nvSpPr>
            <p:spPr bwMode="auto">
              <a:xfrm>
                <a:off x="280" y="37"/>
                <a:ext cx="21" cy="9"/>
              </a:xfrm>
              <a:prstGeom prst="rect">
                <a:avLst/>
              </a:pr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244" name="Rectangle 14"/>
              <p:cNvSpPr>
                <a:spLocks noChangeArrowheads="1"/>
              </p:cNvSpPr>
              <p:nvPr/>
            </p:nvSpPr>
            <p:spPr bwMode="auto">
              <a:xfrm>
                <a:off x="280" y="52"/>
                <a:ext cx="21" cy="10"/>
              </a:xfrm>
              <a:prstGeom prst="rect">
                <a:avLst/>
              </a:pr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245" name="Rectangle 15"/>
              <p:cNvSpPr>
                <a:spLocks noChangeArrowheads="1"/>
              </p:cNvSpPr>
              <p:nvPr/>
            </p:nvSpPr>
            <p:spPr bwMode="auto">
              <a:xfrm>
                <a:off x="280" y="67"/>
                <a:ext cx="21" cy="10"/>
              </a:xfrm>
              <a:prstGeom prst="rect">
                <a:avLst/>
              </a:pr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246" name="Freeform 16"/>
              <p:cNvSpPr>
                <a:spLocks noChangeArrowheads="1"/>
              </p:cNvSpPr>
              <p:nvPr/>
            </p:nvSpPr>
            <p:spPr bwMode="auto">
              <a:xfrm>
                <a:off x="318" y="67"/>
                <a:ext cx="21" cy="1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47" name="Rectangle 17"/>
              <p:cNvSpPr>
                <a:spLocks noChangeArrowheads="1"/>
              </p:cNvSpPr>
              <p:nvPr/>
            </p:nvSpPr>
            <p:spPr bwMode="auto">
              <a:xfrm>
                <a:off x="318" y="83"/>
                <a:ext cx="21" cy="10"/>
              </a:xfrm>
              <a:prstGeom prst="rect">
                <a:avLst/>
              </a:pr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248" name="Rectangle 18"/>
              <p:cNvSpPr>
                <a:spLocks noChangeArrowheads="1"/>
              </p:cNvSpPr>
              <p:nvPr/>
            </p:nvSpPr>
            <p:spPr bwMode="auto">
              <a:xfrm>
                <a:off x="318" y="98"/>
                <a:ext cx="21" cy="10"/>
              </a:xfrm>
              <a:prstGeom prst="rect">
                <a:avLst/>
              </a:pr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249" name="Rectangle 19"/>
              <p:cNvSpPr>
                <a:spLocks noChangeArrowheads="1"/>
              </p:cNvSpPr>
              <p:nvPr/>
            </p:nvSpPr>
            <p:spPr bwMode="auto">
              <a:xfrm>
                <a:off x="318" y="114"/>
                <a:ext cx="21" cy="9"/>
              </a:xfrm>
              <a:prstGeom prst="rect">
                <a:avLst/>
              </a:pr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250" name="Rectangle 20"/>
              <p:cNvSpPr>
                <a:spLocks noChangeArrowheads="1"/>
              </p:cNvSpPr>
              <p:nvPr/>
            </p:nvSpPr>
            <p:spPr bwMode="auto">
              <a:xfrm>
                <a:off x="318" y="129"/>
                <a:ext cx="21" cy="10"/>
              </a:xfrm>
              <a:prstGeom prst="rect">
                <a:avLst/>
              </a:pr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251" name="Freeform 21"/>
              <p:cNvSpPr>
                <a:spLocks noChangeArrowheads="1"/>
              </p:cNvSpPr>
              <p:nvPr/>
            </p:nvSpPr>
            <p:spPr bwMode="auto">
              <a:xfrm>
                <a:off x="318" y="52"/>
                <a:ext cx="15" cy="1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52" name="Freeform 22"/>
              <p:cNvSpPr>
                <a:spLocks noChangeArrowheads="1"/>
              </p:cNvSpPr>
              <p:nvPr/>
            </p:nvSpPr>
            <p:spPr bwMode="auto">
              <a:xfrm>
                <a:off x="29" y="89"/>
                <a:ext cx="18" cy="2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5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53" name="Rectangle 23"/>
              <p:cNvSpPr>
                <a:spLocks noChangeArrowheads="1"/>
              </p:cNvSpPr>
              <p:nvPr/>
            </p:nvSpPr>
            <p:spPr bwMode="auto">
              <a:xfrm>
                <a:off x="27" y="90"/>
                <a:ext cx="4" cy="19"/>
              </a:xfrm>
              <a:prstGeom prst="rect">
                <a:avLst/>
              </a:prstGeom>
              <a:solidFill>
                <a:srgbClr val="005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254" name="Freeform 24"/>
              <p:cNvSpPr>
                <a:spLocks noChangeArrowheads="1"/>
              </p:cNvSpPr>
              <p:nvPr/>
            </p:nvSpPr>
            <p:spPr bwMode="auto">
              <a:xfrm>
                <a:off x="199" y="164"/>
                <a:ext cx="32" cy="3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55" name="Freeform 25"/>
              <p:cNvSpPr>
                <a:spLocks noChangeArrowheads="1"/>
              </p:cNvSpPr>
              <p:nvPr/>
            </p:nvSpPr>
            <p:spPr bwMode="auto">
              <a:xfrm>
                <a:off x="195" y="171"/>
                <a:ext cx="74" cy="1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56" name="Freeform 26"/>
              <p:cNvSpPr>
                <a:spLocks noChangeArrowheads="1"/>
              </p:cNvSpPr>
              <p:nvPr/>
            </p:nvSpPr>
            <p:spPr bwMode="auto">
              <a:xfrm>
                <a:off x="185" y="32"/>
                <a:ext cx="129" cy="13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57" name="Freeform 27"/>
              <p:cNvSpPr>
                <a:spLocks noChangeArrowheads="1"/>
              </p:cNvSpPr>
              <p:nvPr/>
            </p:nvSpPr>
            <p:spPr bwMode="auto">
              <a:xfrm>
                <a:off x="68" y="138"/>
                <a:ext cx="246" cy="2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4C4C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58" name="Freeform 28"/>
              <p:cNvSpPr>
                <a:spLocks noChangeArrowheads="1"/>
              </p:cNvSpPr>
              <p:nvPr/>
            </p:nvSpPr>
            <p:spPr bwMode="auto">
              <a:xfrm>
                <a:off x="182" y="138"/>
                <a:ext cx="132" cy="2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59" name="Freeform 29"/>
              <p:cNvSpPr>
                <a:spLocks noChangeArrowheads="1"/>
              </p:cNvSpPr>
              <p:nvPr/>
            </p:nvSpPr>
            <p:spPr bwMode="auto">
              <a:xfrm>
                <a:off x="61" y="31"/>
                <a:ext cx="128" cy="11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60" name="Freeform 30"/>
              <p:cNvSpPr>
                <a:spLocks noChangeArrowheads="1"/>
              </p:cNvSpPr>
              <p:nvPr/>
            </p:nvSpPr>
            <p:spPr bwMode="auto">
              <a:xfrm>
                <a:off x="162" y="144"/>
                <a:ext cx="115" cy="2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61" name="Freeform 31"/>
              <p:cNvSpPr>
                <a:spLocks noChangeArrowheads="1"/>
              </p:cNvSpPr>
              <p:nvPr/>
            </p:nvSpPr>
            <p:spPr bwMode="auto">
              <a:xfrm>
                <a:off x="120" y="150"/>
                <a:ext cx="157" cy="1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62" name="Freeform 32"/>
              <p:cNvSpPr>
                <a:spLocks noChangeArrowheads="1"/>
              </p:cNvSpPr>
              <p:nvPr/>
            </p:nvSpPr>
            <p:spPr bwMode="auto">
              <a:xfrm>
                <a:off x="7" y="141"/>
                <a:ext cx="174" cy="57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63" name="Rectangle 33"/>
              <p:cNvSpPr>
                <a:spLocks noChangeArrowheads="1"/>
              </p:cNvSpPr>
              <p:nvPr/>
            </p:nvSpPr>
            <p:spPr bwMode="auto">
              <a:xfrm>
                <a:off x="2" y="157"/>
                <a:ext cx="25" cy="18"/>
              </a:xfrm>
              <a:prstGeom prst="rect">
                <a:avLst/>
              </a:prstGeom>
              <a:solidFill>
                <a:srgbClr val="005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264" name="Freeform 34"/>
              <p:cNvSpPr>
                <a:spLocks noChangeArrowheads="1"/>
              </p:cNvSpPr>
              <p:nvPr/>
            </p:nvSpPr>
            <p:spPr bwMode="auto">
              <a:xfrm>
                <a:off x="0" y="137"/>
                <a:ext cx="48" cy="2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A8E2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65" name="Freeform 35"/>
              <p:cNvSpPr>
                <a:spLocks noChangeArrowheads="1"/>
              </p:cNvSpPr>
              <p:nvPr/>
            </p:nvSpPr>
            <p:spPr bwMode="auto">
              <a:xfrm>
                <a:off x="109" y="152"/>
                <a:ext cx="24" cy="4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66" name="Freeform 36"/>
              <p:cNvSpPr>
                <a:spLocks noChangeArrowheads="1"/>
              </p:cNvSpPr>
              <p:nvPr/>
            </p:nvSpPr>
            <p:spPr bwMode="auto">
              <a:xfrm>
                <a:off x="124" y="152"/>
                <a:ext cx="17" cy="4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67" name="Freeform 37"/>
              <p:cNvSpPr>
                <a:spLocks noChangeArrowheads="1"/>
              </p:cNvSpPr>
              <p:nvPr/>
            </p:nvSpPr>
            <p:spPr bwMode="auto">
              <a:xfrm>
                <a:off x="127" y="159"/>
                <a:ext cx="11" cy="3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68" name="Freeform 38"/>
              <p:cNvSpPr>
                <a:spLocks noChangeArrowheads="1"/>
              </p:cNvSpPr>
              <p:nvPr/>
            </p:nvSpPr>
            <p:spPr bwMode="auto">
              <a:xfrm>
                <a:off x="129" y="165"/>
                <a:ext cx="7" cy="1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69" name="Freeform 39"/>
              <p:cNvSpPr>
                <a:spLocks noChangeArrowheads="1"/>
              </p:cNvSpPr>
              <p:nvPr/>
            </p:nvSpPr>
            <p:spPr bwMode="auto">
              <a:xfrm>
                <a:off x="129" y="167"/>
                <a:ext cx="3" cy="1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70" name="Freeform 40"/>
              <p:cNvSpPr>
                <a:spLocks noChangeArrowheads="1"/>
              </p:cNvSpPr>
              <p:nvPr/>
            </p:nvSpPr>
            <p:spPr bwMode="auto">
              <a:xfrm>
                <a:off x="130" y="179"/>
                <a:ext cx="1" cy="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71" name="Freeform 41"/>
              <p:cNvSpPr>
                <a:spLocks noChangeArrowheads="1"/>
              </p:cNvSpPr>
              <p:nvPr/>
            </p:nvSpPr>
            <p:spPr bwMode="auto">
              <a:xfrm>
                <a:off x="131" y="176"/>
                <a:ext cx="1" cy="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72" name="Freeform 42"/>
              <p:cNvSpPr>
                <a:spLocks noChangeArrowheads="1"/>
              </p:cNvSpPr>
              <p:nvPr/>
            </p:nvSpPr>
            <p:spPr bwMode="auto">
              <a:xfrm>
                <a:off x="131" y="172"/>
                <a:ext cx="1" cy="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73" name="Freeform 43"/>
              <p:cNvSpPr>
                <a:spLocks noChangeArrowheads="1"/>
              </p:cNvSpPr>
              <p:nvPr/>
            </p:nvSpPr>
            <p:spPr bwMode="auto">
              <a:xfrm>
                <a:off x="130" y="169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74" name="Freeform 44"/>
              <p:cNvSpPr>
                <a:spLocks noChangeArrowheads="1"/>
              </p:cNvSpPr>
              <p:nvPr/>
            </p:nvSpPr>
            <p:spPr bwMode="auto">
              <a:xfrm>
                <a:off x="129" y="173"/>
                <a:ext cx="1" cy="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75" name="Freeform 45"/>
              <p:cNvSpPr>
                <a:spLocks noChangeArrowheads="1"/>
              </p:cNvSpPr>
              <p:nvPr/>
            </p:nvSpPr>
            <p:spPr bwMode="auto">
              <a:xfrm>
                <a:off x="61" y="45"/>
                <a:ext cx="91" cy="3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A8E2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76" name="Freeform 46"/>
              <p:cNvSpPr>
                <a:spLocks noChangeArrowheads="1"/>
              </p:cNvSpPr>
              <p:nvPr/>
            </p:nvSpPr>
            <p:spPr bwMode="auto">
              <a:xfrm>
                <a:off x="98" y="45"/>
                <a:ext cx="54" cy="3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F9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77" name="Freeform 47"/>
              <p:cNvSpPr>
                <a:spLocks noChangeArrowheads="1"/>
              </p:cNvSpPr>
              <p:nvPr/>
            </p:nvSpPr>
            <p:spPr bwMode="auto">
              <a:xfrm>
                <a:off x="27" y="83"/>
                <a:ext cx="114" cy="8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0FF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78" name="Freeform 48"/>
              <p:cNvSpPr>
                <a:spLocks noChangeArrowheads="1"/>
              </p:cNvSpPr>
              <p:nvPr/>
            </p:nvSpPr>
            <p:spPr bwMode="auto">
              <a:xfrm>
                <a:off x="93" y="85"/>
                <a:ext cx="70" cy="8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F9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79" name="Freeform 49"/>
              <p:cNvSpPr>
                <a:spLocks noChangeArrowheads="1"/>
              </p:cNvSpPr>
              <p:nvPr/>
            </p:nvSpPr>
            <p:spPr bwMode="auto">
              <a:xfrm>
                <a:off x="95" y="137"/>
                <a:ext cx="48" cy="2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A8E2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80" name="Freeform 50"/>
              <p:cNvSpPr>
                <a:spLocks noChangeArrowheads="1"/>
              </p:cNvSpPr>
              <p:nvPr/>
            </p:nvSpPr>
            <p:spPr bwMode="auto">
              <a:xfrm>
                <a:off x="120" y="137"/>
                <a:ext cx="23" cy="2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5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81" name="Freeform 51"/>
              <p:cNvSpPr>
                <a:spLocks noChangeArrowheads="1"/>
              </p:cNvSpPr>
              <p:nvPr/>
            </p:nvSpPr>
            <p:spPr bwMode="auto">
              <a:xfrm>
                <a:off x="101" y="141"/>
                <a:ext cx="14" cy="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F9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82" name="Freeform 52"/>
              <p:cNvSpPr>
                <a:spLocks noChangeArrowheads="1"/>
              </p:cNvSpPr>
              <p:nvPr/>
            </p:nvSpPr>
            <p:spPr bwMode="auto">
              <a:xfrm>
                <a:off x="101" y="141"/>
                <a:ext cx="12" cy="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83" name="Rectangle 53"/>
              <p:cNvSpPr>
                <a:spLocks noChangeArrowheads="1"/>
              </p:cNvSpPr>
              <p:nvPr/>
            </p:nvSpPr>
            <p:spPr bwMode="auto">
              <a:xfrm>
                <a:off x="102" y="142"/>
                <a:ext cx="9" cy="4"/>
              </a:xfrm>
              <a:prstGeom prst="rect">
                <a:avLst/>
              </a:prstGeom>
              <a:solidFill>
                <a:srgbClr val="FFB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284" name="Freeform 54"/>
              <p:cNvSpPr>
                <a:spLocks noChangeArrowheads="1"/>
              </p:cNvSpPr>
              <p:nvPr/>
            </p:nvSpPr>
            <p:spPr bwMode="auto">
              <a:xfrm>
                <a:off x="103" y="142"/>
                <a:ext cx="8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85" name="Freeform 55"/>
              <p:cNvSpPr>
                <a:spLocks noChangeArrowheads="1"/>
              </p:cNvSpPr>
              <p:nvPr/>
            </p:nvSpPr>
            <p:spPr bwMode="auto">
              <a:xfrm>
                <a:off x="105" y="142"/>
                <a:ext cx="6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86" name="Freeform 56"/>
              <p:cNvSpPr>
                <a:spLocks noChangeArrowheads="1"/>
              </p:cNvSpPr>
              <p:nvPr/>
            </p:nvSpPr>
            <p:spPr bwMode="auto">
              <a:xfrm>
                <a:off x="101" y="147"/>
                <a:ext cx="14" cy="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F9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87" name="Freeform 57"/>
              <p:cNvSpPr>
                <a:spLocks noChangeArrowheads="1"/>
              </p:cNvSpPr>
              <p:nvPr/>
            </p:nvSpPr>
            <p:spPr bwMode="auto">
              <a:xfrm>
                <a:off x="101" y="147"/>
                <a:ext cx="12" cy="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88" name="Rectangle 58"/>
              <p:cNvSpPr>
                <a:spLocks noChangeArrowheads="1"/>
              </p:cNvSpPr>
              <p:nvPr/>
            </p:nvSpPr>
            <p:spPr bwMode="auto">
              <a:xfrm>
                <a:off x="102" y="148"/>
                <a:ext cx="9" cy="4"/>
              </a:xfrm>
              <a:prstGeom prst="rect">
                <a:avLst/>
              </a:prstGeom>
              <a:solidFill>
                <a:srgbClr val="FFB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289" name="Freeform 59"/>
              <p:cNvSpPr>
                <a:spLocks noChangeArrowheads="1"/>
              </p:cNvSpPr>
              <p:nvPr/>
            </p:nvSpPr>
            <p:spPr bwMode="auto">
              <a:xfrm>
                <a:off x="103" y="148"/>
                <a:ext cx="8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90" name="Freeform 60"/>
              <p:cNvSpPr>
                <a:spLocks noChangeArrowheads="1"/>
              </p:cNvSpPr>
              <p:nvPr/>
            </p:nvSpPr>
            <p:spPr bwMode="auto">
              <a:xfrm>
                <a:off x="105" y="148"/>
                <a:ext cx="6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91" name="Freeform 61"/>
              <p:cNvSpPr>
                <a:spLocks noChangeArrowheads="1"/>
              </p:cNvSpPr>
              <p:nvPr/>
            </p:nvSpPr>
            <p:spPr bwMode="auto">
              <a:xfrm>
                <a:off x="39" y="81"/>
                <a:ext cx="116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0FF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92" name="Rectangle 62"/>
              <p:cNvSpPr>
                <a:spLocks noChangeArrowheads="1"/>
              </p:cNvSpPr>
              <p:nvPr/>
            </p:nvSpPr>
            <p:spPr bwMode="auto">
              <a:xfrm>
                <a:off x="159" y="45"/>
                <a:ext cx="4" cy="3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293" name="Rectangle 63"/>
              <p:cNvSpPr>
                <a:spLocks noChangeArrowheads="1"/>
              </p:cNvSpPr>
              <p:nvPr/>
            </p:nvSpPr>
            <p:spPr bwMode="auto">
              <a:xfrm>
                <a:off x="162" y="45"/>
                <a:ext cx="1" cy="3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294" name="Rectangle 64"/>
              <p:cNvSpPr>
                <a:spLocks noChangeArrowheads="1"/>
              </p:cNvSpPr>
              <p:nvPr/>
            </p:nvSpPr>
            <p:spPr bwMode="auto">
              <a:xfrm>
                <a:off x="159" y="45"/>
                <a:ext cx="1" cy="3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295" name="Freeform 65"/>
              <p:cNvSpPr>
                <a:spLocks noChangeArrowheads="1"/>
              </p:cNvSpPr>
              <p:nvPr/>
            </p:nvSpPr>
            <p:spPr bwMode="auto">
              <a:xfrm>
                <a:off x="145" y="136"/>
                <a:ext cx="20" cy="1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96" name="Freeform 66"/>
              <p:cNvSpPr>
                <a:spLocks noChangeArrowheads="1"/>
              </p:cNvSpPr>
              <p:nvPr/>
            </p:nvSpPr>
            <p:spPr bwMode="auto">
              <a:xfrm>
                <a:off x="146" y="136"/>
                <a:ext cx="18" cy="1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97" name="Freeform 67"/>
              <p:cNvSpPr>
                <a:spLocks noChangeArrowheads="1"/>
              </p:cNvSpPr>
              <p:nvPr/>
            </p:nvSpPr>
            <p:spPr bwMode="auto">
              <a:xfrm>
                <a:off x="146" y="137"/>
                <a:ext cx="15" cy="1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98" name="Rectangle 68"/>
              <p:cNvSpPr>
                <a:spLocks noChangeArrowheads="1"/>
              </p:cNvSpPr>
              <p:nvPr/>
            </p:nvSpPr>
            <p:spPr bwMode="auto">
              <a:xfrm>
                <a:off x="158" y="83"/>
                <a:ext cx="9" cy="54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299" name="Rectangle 69"/>
              <p:cNvSpPr>
                <a:spLocks noChangeArrowheads="1"/>
              </p:cNvSpPr>
              <p:nvPr/>
            </p:nvSpPr>
            <p:spPr bwMode="auto">
              <a:xfrm>
                <a:off x="163" y="83"/>
                <a:ext cx="3" cy="5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300" name="Rectangle 70"/>
              <p:cNvSpPr>
                <a:spLocks noChangeArrowheads="1"/>
              </p:cNvSpPr>
              <p:nvPr/>
            </p:nvSpPr>
            <p:spPr bwMode="auto">
              <a:xfrm>
                <a:off x="159" y="83"/>
                <a:ext cx="1" cy="5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301" name="Freeform 71"/>
              <p:cNvSpPr>
                <a:spLocks noChangeArrowheads="1"/>
              </p:cNvSpPr>
              <p:nvPr/>
            </p:nvSpPr>
            <p:spPr bwMode="auto">
              <a:xfrm>
                <a:off x="102" y="121"/>
                <a:ext cx="55" cy="1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A8F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02" name="Freeform 72"/>
              <p:cNvSpPr>
                <a:spLocks noChangeArrowheads="1"/>
              </p:cNvSpPr>
              <p:nvPr/>
            </p:nvSpPr>
            <p:spPr bwMode="auto">
              <a:xfrm>
                <a:off x="181" y="157"/>
                <a:ext cx="33" cy="3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03" name="Freeform 73"/>
              <p:cNvSpPr>
                <a:spLocks noChangeArrowheads="1"/>
              </p:cNvSpPr>
              <p:nvPr/>
            </p:nvSpPr>
            <p:spPr bwMode="auto">
              <a:xfrm>
                <a:off x="206" y="157"/>
                <a:ext cx="16" cy="3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04" name="Freeform 74"/>
              <p:cNvSpPr>
                <a:spLocks noChangeArrowheads="1"/>
              </p:cNvSpPr>
              <p:nvPr/>
            </p:nvSpPr>
            <p:spPr bwMode="auto">
              <a:xfrm>
                <a:off x="208" y="163"/>
                <a:ext cx="12" cy="28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05" name="Freeform 75"/>
              <p:cNvSpPr>
                <a:spLocks noChangeArrowheads="1"/>
              </p:cNvSpPr>
              <p:nvPr/>
            </p:nvSpPr>
            <p:spPr bwMode="auto">
              <a:xfrm>
                <a:off x="211" y="168"/>
                <a:ext cx="7" cy="17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06" name="Freeform 76"/>
              <p:cNvSpPr>
                <a:spLocks noChangeArrowheads="1"/>
              </p:cNvSpPr>
              <p:nvPr/>
            </p:nvSpPr>
            <p:spPr bwMode="auto">
              <a:xfrm>
                <a:off x="211" y="170"/>
                <a:ext cx="3" cy="1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07" name="Freeform 77"/>
              <p:cNvSpPr>
                <a:spLocks noChangeArrowheads="1"/>
              </p:cNvSpPr>
              <p:nvPr/>
            </p:nvSpPr>
            <p:spPr bwMode="auto">
              <a:xfrm>
                <a:off x="212" y="180"/>
                <a:ext cx="1" cy="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08" name="Freeform 78"/>
              <p:cNvSpPr>
                <a:spLocks noChangeArrowheads="1"/>
              </p:cNvSpPr>
              <p:nvPr/>
            </p:nvSpPr>
            <p:spPr bwMode="auto">
              <a:xfrm>
                <a:off x="212" y="178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09" name="Freeform 79"/>
              <p:cNvSpPr>
                <a:spLocks noChangeArrowheads="1"/>
              </p:cNvSpPr>
              <p:nvPr/>
            </p:nvSpPr>
            <p:spPr bwMode="auto">
              <a:xfrm>
                <a:off x="212" y="174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10" name="Freeform 80"/>
              <p:cNvSpPr>
                <a:spLocks noChangeArrowheads="1"/>
              </p:cNvSpPr>
              <p:nvPr/>
            </p:nvSpPr>
            <p:spPr bwMode="auto">
              <a:xfrm>
                <a:off x="212" y="171"/>
                <a:ext cx="1" cy="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11" name="Freeform 81"/>
              <p:cNvSpPr>
                <a:spLocks noChangeArrowheads="1"/>
              </p:cNvSpPr>
              <p:nvPr/>
            </p:nvSpPr>
            <p:spPr bwMode="auto">
              <a:xfrm>
                <a:off x="211" y="175"/>
                <a:ext cx="1" cy="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12" name="Freeform 82"/>
              <p:cNvSpPr>
                <a:spLocks noChangeArrowheads="1"/>
              </p:cNvSpPr>
              <p:nvPr/>
            </p:nvSpPr>
            <p:spPr bwMode="auto">
              <a:xfrm>
                <a:off x="194" y="157"/>
                <a:ext cx="20" cy="3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13" name="Freeform 83"/>
              <p:cNvSpPr>
                <a:spLocks noChangeArrowheads="1"/>
              </p:cNvSpPr>
              <p:nvPr/>
            </p:nvSpPr>
            <p:spPr bwMode="auto">
              <a:xfrm>
                <a:off x="181" y="157"/>
                <a:ext cx="20" cy="3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14" name="Freeform 84"/>
              <p:cNvSpPr>
                <a:spLocks noChangeArrowheads="1"/>
              </p:cNvSpPr>
              <p:nvPr/>
            </p:nvSpPr>
            <p:spPr bwMode="auto">
              <a:xfrm>
                <a:off x="163" y="155"/>
                <a:ext cx="35" cy="4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15" name="Freeform 85"/>
              <p:cNvSpPr>
                <a:spLocks noChangeArrowheads="1"/>
              </p:cNvSpPr>
              <p:nvPr/>
            </p:nvSpPr>
            <p:spPr bwMode="auto">
              <a:xfrm>
                <a:off x="189" y="155"/>
                <a:ext cx="17" cy="4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16" name="Freeform 86"/>
              <p:cNvSpPr>
                <a:spLocks noChangeArrowheads="1"/>
              </p:cNvSpPr>
              <p:nvPr/>
            </p:nvSpPr>
            <p:spPr bwMode="auto">
              <a:xfrm>
                <a:off x="192" y="161"/>
                <a:ext cx="11" cy="2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17" name="Freeform 87"/>
              <p:cNvSpPr>
                <a:spLocks noChangeArrowheads="1"/>
              </p:cNvSpPr>
              <p:nvPr/>
            </p:nvSpPr>
            <p:spPr bwMode="auto">
              <a:xfrm>
                <a:off x="194" y="167"/>
                <a:ext cx="7" cy="17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18" name="Freeform 88"/>
              <p:cNvSpPr>
                <a:spLocks noChangeArrowheads="1"/>
              </p:cNvSpPr>
              <p:nvPr/>
            </p:nvSpPr>
            <p:spPr bwMode="auto">
              <a:xfrm>
                <a:off x="194" y="168"/>
                <a:ext cx="3" cy="1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19" name="Freeform 89"/>
              <p:cNvSpPr>
                <a:spLocks noChangeArrowheads="1"/>
              </p:cNvSpPr>
              <p:nvPr/>
            </p:nvSpPr>
            <p:spPr bwMode="auto">
              <a:xfrm>
                <a:off x="195" y="180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20" name="Freeform 90"/>
              <p:cNvSpPr>
                <a:spLocks noChangeArrowheads="1"/>
              </p:cNvSpPr>
              <p:nvPr/>
            </p:nvSpPr>
            <p:spPr bwMode="auto">
              <a:xfrm>
                <a:off x="196" y="177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21" name="Freeform 91"/>
              <p:cNvSpPr>
                <a:spLocks noChangeArrowheads="1"/>
              </p:cNvSpPr>
              <p:nvPr/>
            </p:nvSpPr>
            <p:spPr bwMode="auto">
              <a:xfrm>
                <a:off x="196" y="173"/>
                <a:ext cx="1" cy="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22" name="Freeform 92"/>
              <p:cNvSpPr>
                <a:spLocks noChangeArrowheads="1"/>
              </p:cNvSpPr>
              <p:nvPr/>
            </p:nvSpPr>
            <p:spPr bwMode="auto">
              <a:xfrm>
                <a:off x="195" y="170"/>
                <a:ext cx="1" cy="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23" name="Freeform 93"/>
              <p:cNvSpPr>
                <a:spLocks noChangeArrowheads="1"/>
              </p:cNvSpPr>
              <p:nvPr/>
            </p:nvSpPr>
            <p:spPr bwMode="auto">
              <a:xfrm>
                <a:off x="194" y="174"/>
                <a:ext cx="1" cy="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24" name="Freeform 94"/>
              <p:cNvSpPr>
                <a:spLocks noChangeArrowheads="1"/>
              </p:cNvSpPr>
              <p:nvPr/>
            </p:nvSpPr>
            <p:spPr bwMode="auto">
              <a:xfrm>
                <a:off x="176" y="155"/>
                <a:ext cx="21" cy="4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25" name="Freeform 95"/>
              <p:cNvSpPr>
                <a:spLocks noChangeArrowheads="1"/>
              </p:cNvSpPr>
              <p:nvPr/>
            </p:nvSpPr>
            <p:spPr bwMode="auto">
              <a:xfrm>
                <a:off x="163" y="155"/>
                <a:ext cx="21" cy="4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26" name="Freeform 96"/>
              <p:cNvSpPr>
                <a:spLocks noChangeArrowheads="1"/>
              </p:cNvSpPr>
              <p:nvPr/>
            </p:nvSpPr>
            <p:spPr bwMode="auto">
              <a:xfrm>
                <a:off x="156" y="156"/>
                <a:ext cx="30" cy="2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F9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27" name="Freeform 97"/>
              <p:cNvSpPr>
                <a:spLocks noChangeArrowheads="1"/>
              </p:cNvSpPr>
              <p:nvPr/>
            </p:nvSpPr>
            <p:spPr bwMode="auto">
              <a:xfrm>
                <a:off x="143" y="156"/>
                <a:ext cx="27" cy="2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A8E2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28" name="Freeform 98"/>
              <p:cNvSpPr>
                <a:spLocks noChangeArrowheads="1"/>
              </p:cNvSpPr>
              <p:nvPr/>
            </p:nvSpPr>
            <p:spPr bwMode="auto">
              <a:xfrm>
                <a:off x="162" y="157"/>
                <a:ext cx="20" cy="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0FF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29" name="Freeform 99"/>
              <p:cNvSpPr>
                <a:spLocks noChangeArrowheads="1"/>
              </p:cNvSpPr>
              <p:nvPr/>
            </p:nvSpPr>
            <p:spPr bwMode="auto">
              <a:xfrm>
                <a:off x="163" y="176"/>
                <a:ext cx="21" cy="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5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30" name="Freeform 100"/>
              <p:cNvSpPr>
                <a:spLocks noChangeArrowheads="1"/>
              </p:cNvSpPr>
              <p:nvPr/>
            </p:nvSpPr>
            <p:spPr bwMode="auto">
              <a:xfrm>
                <a:off x="160" y="156"/>
                <a:ext cx="14" cy="2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A8E2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31" name="Freeform 101"/>
              <p:cNvSpPr>
                <a:spLocks noChangeArrowheads="1"/>
              </p:cNvSpPr>
              <p:nvPr/>
            </p:nvSpPr>
            <p:spPr bwMode="auto">
              <a:xfrm>
                <a:off x="164" y="156"/>
                <a:ext cx="14" cy="2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A8E2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32" name="Freeform 102"/>
              <p:cNvSpPr>
                <a:spLocks noChangeArrowheads="1"/>
              </p:cNvSpPr>
              <p:nvPr/>
            </p:nvSpPr>
            <p:spPr bwMode="auto">
              <a:xfrm>
                <a:off x="168" y="156"/>
                <a:ext cx="14" cy="2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A8E2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33" name="Freeform 103"/>
              <p:cNvSpPr>
                <a:spLocks noChangeArrowheads="1"/>
              </p:cNvSpPr>
              <p:nvPr/>
            </p:nvSpPr>
            <p:spPr bwMode="auto">
              <a:xfrm>
                <a:off x="271" y="164"/>
                <a:ext cx="26" cy="3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34" name="Freeform 104"/>
              <p:cNvSpPr>
                <a:spLocks noChangeArrowheads="1"/>
              </p:cNvSpPr>
              <p:nvPr/>
            </p:nvSpPr>
            <p:spPr bwMode="auto">
              <a:xfrm>
                <a:off x="290" y="164"/>
                <a:ext cx="13" cy="3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35" name="Freeform 105"/>
              <p:cNvSpPr>
                <a:spLocks noChangeArrowheads="1"/>
              </p:cNvSpPr>
              <p:nvPr/>
            </p:nvSpPr>
            <p:spPr bwMode="auto">
              <a:xfrm>
                <a:off x="292" y="169"/>
                <a:ext cx="9" cy="2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36" name="Freeform 106"/>
              <p:cNvSpPr>
                <a:spLocks noChangeArrowheads="1"/>
              </p:cNvSpPr>
              <p:nvPr/>
            </p:nvSpPr>
            <p:spPr bwMode="auto">
              <a:xfrm>
                <a:off x="294" y="173"/>
                <a:ext cx="5" cy="1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37" name="Freeform 107"/>
              <p:cNvSpPr>
                <a:spLocks noChangeArrowheads="1"/>
              </p:cNvSpPr>
              <p:nvPr/>
            </p:nvSpPr>
            <p:spPr bwMode="auto">
              <a:xfrm>
                <a:off x="294" y="174"/>
                <a:ext cx="2" cy="1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38" name="Freeform 108"/>
              <p:cNvSpPr>
                <a:spLocks noChangeArrowheads="1"/>
              </p:cNvSpPr>
              <p:nvPr/>
            </p:nvSpPr>
            <p:spPr bwMode="auto">
              <a:xfrm>
                <a:off x="295" y="183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39" name="Freeform 109"/>
              <p:cNvSpPr>
                <a:spLocks noChangeArrowheads="1"/>
              </p:cNvSpPr>
              <p:nvPr/>
            </p:nvSpPr>
            <p:spPr bwMode="auto">
              <a:xfrm>
                <a:off x="295" y="181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40" name="Freeform 110"/>
              <p:cNvSpPr>
                <a:spLocks noChangeArrowheads="1"/>
              </p:cNvSpPr>
              <p:nvPr/>
            </p:nvSpPr>
            <p:spPr bwMode="auto">
              <a:xfrm>
                <a:off x="295" y="178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41" name="Freeform 111"/>
              <p:cNvSpPr>
                <a:spLocks noChangeArrowheads="1"/>
              </p:cNvSpPr>
              <p:nvPr/>
            </p:nvSpPr>
            <p:spPr bwMode="auto">
              <a:xfrm>
                <a:off x="295" y="176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42" name="Freeform 112"/>
              <p:cNvSpPr>
                <a:spLocks noChangeArrowheads="1"/>
              </p:cNvSpPr>
              <p:nvPr/>
            </p:nvSpPr>
            <p:spPr bwMode="auto">
              <a:xfrm>
                <a:off x="294" y="179"/>
                <a:ext cx="1" cy="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43" name="Freeform 113"/>
              <p:cNvSpPr>
                <a:spLocks noChangeArrowheads="1"/>
              </p:cNvSpPr>
              <p:nvPr/>
            </p:nvSpPr>
            <p:spPr bwMode="auto">
              <a:xfrm>
                <a:off x="281" y="164"/>
                <a:ext cx="15" cy="3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44" name="Freeform 114"/>
              <p:cNvSpPr>
                <a:spLocks noChangeArrowheads="1"/>
              </p:cNvSpPr>
              <p:nvPr/>
            </p:nvSpPr>
            <p:spPr bwMode="auto">
              <a:xfrm>
                <a:off x="271" y="164"/>
                <a:ext cx="15" cy="3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45" name="Freeform 115"/>
              <p:cNvSpPr>
                <a:spLocks noChangeArrowheads="1"/>
              </p:cNvSpPr>
              <p:nvPr/>
            </p:nvSpPr>
            <p:spPr bwMode="auto">
              <a:xfrm>
                <a:off x="255" y="161"/>
                <a:ext cx="28" cy="3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46" name="Freeform 116"/>
              <p:cNvSpPr>
                <a:spLocks noChangeArrowheads="1"/>
              </p:cNvSpPr>
              <p:nvPr/>
            </p:nvSpPr>
            <p:spPr bwMode="auto">
              <a:xfrm>
                <a:off x="276" y="161"/>
                <a:ext cx="14" cy="3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47" name="Freeform 117"/>
              <p:cNvSpPr>
                <a:spLocks noChangeArrowheads="1"/>
              </p:cNvSpPr>
              <p:nvPr/>
            </p:nvSpPr>
            <p:spPr bwMode="auto">
              <a:xfrm>
                <a:off x="278" y="166"/>
                <a:ext cx="10" cy="2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48" name="Freeform 118"/>
              <p:cNvSpPr>
                <a:spLocks noChangeArrowheads="1"/>
              </p:cNvSpPr>
              <p:nvPr/>
            </p:nvSpPr>
            <p:spPr bwMode="auto">
              <a:xfrm>
                <a:off x="280" y="171"/>
                <a:ext cx="6" cy="1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49" name="Freeform 119"/>
              <p:cNvSpPr>
                <a:spLocks noChangeArrowheads="1"/>
              </p:cNvSpPr>
              <p:nvPr/>
            </p:nvSpPr>
            <p:spPr bwMode="auto">
              <a:xfrm>
                <a:off x="280" y="172"/>
                <a:ext cx="3" cy="1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50" name="Freeform 120"/>
              <p:cNvSpPr>
                <a:spLocks noChangeArrowheads="1"/>
              </p:cNvSpPr>
              <p:nvPr/>
            </p:nvSpPr>
            <p:spPr bwMode="auto">
              <a:xfrm>
                <a:off x="281" y="182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51" name="Freeform 121"/>
              <p:cNvSpPr>
                <a:spLocks noChangeArrowheads="1"/>
              </p:cNvSpPr>
              <p:nvPr/>
            </p:nvSpPr>
            <p:spPr bwMode="auto">
              <a:xfrm>
                <a:off x="281" y="179"/>
                <a:ext cx="1" cy="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52" name="Freeform 122"/>
              <p:cNvSpPr>
                <a:spLocks noChangeArrowheads="1"/>
              </p:cNvSpPr>
              <p:nvPr/>
            </p:nvSpPr>
            <p:spPr bwMode="auto">
              <a:xfrm>
                <a:off x="281" y="176"/>
                <a:ext cx="1" cy="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53" name="Freeform 123"/>
              <p:cNvSpPr>
                <a:spLocks noChangeArrowheads="1"/>
              </p:cNvSpPr>
              <p:nvPr/>
            </p:nvSpPr>
            <p:spPr bwMode="auto">
              <a:xfrm>
                <a:off x="281" y="174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54" name="Freeform 124"/>
              <p:cNvSpPr>
                <a:spLocks noChangeArrowheads="1"/>
              </p:cNvSpPr>
              <p:nvPr/>
            </p:nvSpPr>
            <p:spPr bwMode="auto">
              <a:xfrm>
                <a:off x="280" y="177"/>
                <a:ext cx="1" cy="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55" name="Freeform 125"/>
              <p:cNvSpPr>
                <a:spLocks noChangeArrowheads="1"/>
              </p:cNvSpPr>
              <p:nvPr/>
            </p:nvSpPr>
            <p:spPr bwMode="auto">
              <a:xfrm>
                <a:off x="266" y="161"/>
                <a:ext cx="17" cy="3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56" name="Freeform 126"/>
              <p:cNvSpPr>
                <a:spLocks noChangeArrowheads="1"/>
              </p:cNvSpPr>
              <p:nvPr/>
            </p:nvSpPr>
            <p:spPr bwMode="auto">
              <a:xfrm>
                <a:off x="255" y="161"/>
                <a:ext cx="17" cy="3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57" name="Freeform 127"/>
              <p:cNvSpPr>
                <a:spLocks noChangeArrowheads="1"/>
              </p:cNvSpPr>
              <p:nvPr/>
            </p:nvSpPr>
            <p:spPr bwMode="auto">
              <a:xfrm>
                <a:off x="7" y="141"/>
                <a:ext cx="13" cy="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F9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58" name="Freeform 128"/>
              <p:cNvSpPr>
                <a:spLocks noChangeArrowheads="1"/>
              </p:cNvSpPr>
              <p:nvPr/>
            </p:nvSpPr>
            <p:spPr bwMode="auto">
              <a:xfrm>
                <a:off x="7" y="141"/>
                <a:ext cx="11" cy="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59" name="Rectangle 129"/>
              <p:cNvSpPr>
                <a:spLocks noChangeArrowheads="1"/>
              </p:cNvSpPr>
              <p:nvPr/>
            </p:nvSpPr>
            <p:spPr bwMode="auto">
              <a:xfrm>
                <a:off x="8" y="142"/>
                <a:ext cx="9" cy="4"/>
              </a:xfrm>
              <a:prstGeom prst="rect">
                <a:avLst/>
              </a:prstGeom>
              <a:solidFill>
                <a:srgbClr val="FFB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360" name="Freeform 130"/>
              <p:cNvSpPr>
                <a:spLocks noChangeArrowheads="1"/>
              </p:cNvSpPr>
              <p:nvPr/>
            </p:nvSpPr>
            <p:spPr bwMode="auto">
              <a:xfrm>
                <a:off x="8" y="142"/>
                <a:ext cx="9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61" name="Freeform 131"/>
              <p:cNvSpPr>
                <a:spLocks noChangeArrowheads="1"/>
              </p:cNvSpPr>
              <p:nvPr/>
            </p:nvSpPr>
            <p:spPr bwMode="auto">
              <a:xfrm>
                <a:off x="10" y="142"/>
                <a:ext cx="7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62" name="Freeform 132"/>
              <p:cNvSpPr>
                <a:spLocks noChangeArrowheads="1"/>
              </p:cNvSpPr>
              <p:nvPr/>
            </p:nvSpPr>
            <p:spPr bwMode="auto">
              <a:xfrm>
                <a:off x="7" y="147"/>
                <a:ext cx="13" cy="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F9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63" name="Freeform 133"/>
              <p:cNvSpPr>
                <a:spLocks noChangeArrowheads="1"/>
              </p:cNvSpPr>
              <p:nvPr/>
            </p:nvSpPr>
            <p:spPr bwMode="auto">
              <a:xfrm>
                <a:off x="7" y="147"/>
                <a:ext cx="11" cy="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64" name="Rectangle 134"/>
              <p:cNvSpPr>
                <a:spLocks noChangeArrowheads="1"/>
              </p:cNvSpPr>
              <p:nvPr/>
            </p:nvSpPr>
            <p:spPr bwMode="auto">
              <a:xfrm>
                <a:off x="8" y="148"/>
                <a:ext cx="9" cy="4"/>
              </a:xfrm>
              <a:prstGeom prst="rect">
                <a:avLst/>
              </a:prstGeom>
              <a:solidFill>
                <a:srgbClr val="FFB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365" name="Freeform 135"/>
              <p:cNvSpPr>
                <a:spLocks noChangeArrowheads="1"/>
              </p:cNvSpPr>
              <p:nvPr/>
            </p:nvSpPr>
            <p:spPr bwMode="auto">
              <a:xfrm>
                <a:off x="8" y="148"/>
                <a:ext cx="9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66" name="Freeform 136"/>
              <p:cNvSpPr>
                <a:spLocks noChangeArrowheads="1"/>
              </p:cNvSpPr>
              <p:nvPr/>
            </p:nvSpPr>
            <p:spPr bwMode="auto">
              <a:xfrm>
                <a:off x="10" y="148"/>
                <a:ext cx="7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67" name="Freeform 137"/>
              <p:cNvSpPr>
                <a:spLocks noChangeArrowheads="1"/>
              </p:cNvSpPr>
              <p:nvPr/>
            </p:nvSpPr>
            <p:spPr bwMode="auto">
              <a:xfrm>
                <a:off x="0" y="162"/>
                <a:ext cx="124" cy="1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68" name="Freeform 138"/>
              <p:cNvSpPr>
                <a:spLocks noChangeArrowheads="1"/>
              </p:cNvSpPr>
              <p:nvPr/>
            </p:nvSpPr>
            <p:spPr bwMode="auto">
              <a:xfrm>
                <a:off x="0" y="162"/>
                <a:ext cx="116" cy="1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69" name="Freeform 139"/>
              <p:cNvSpPr>
                <a:spLocks noChangeArrowheads="1"/>
              </p:cNvSpPr>
              <p:nvPr/>
            </p:nvSpPr>
            <p:spPr bwMode="auto">
              <a:xfrm>
                <a:off x="3" y="162"/>
                <a:ext cx="13" cy="1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70" name="Freeform 140"/>
              <p:cNvSpPr>
                <a:spLocks noChangeArrowheads="1"/>
              </p:cNvSpPr>
              <p:nvPr/>
            </p:nvSpPr>
            <p:spPr bwMode="auto">
              <a:xfrm>
                <a:off x="10" y="162"/>
                <a:ext cx="13" cy="1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71" name="Freeform 141"/>
              <p:cNvSpPr>
                <a:spLocks noChangeArrowheads="1"/>
              </p:cNvSpPr>
              <p:nvPr/>
            </p:nvSpPr>
            <p:spPr bwMode="auto">
              <a:xfrm>
                <a:off x="62" y="162"/>
                <a:ext cx="20" cy="1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72" name="Freeform 142"/>
              <p:cNvSpPr>
                <a:spLocks noChangeArrowheads="1"/>
              </p:cNvSpPr>
              <p:nvPr/>
            </p:nvSpPr>
            <p:spPr bwMode="auto">
              <a:xfrm>
                <a:off x="79" y="162"/>
                <a:ext cx="14" cy="1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73" name="Freeform 143"/>
              <p:cNvSpPr>
                <a:spLocks noChangeArrowheads="1"/>
              </p:cNvSpPr>
              <p:nvPr/>
            </p:nvSpPr>
            <p:spPr bwMode="auto">
              <a:xfrm>
                <a:off x="69" y="162"/>
                <a:ext cx="15" cy="1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74" name="Freeform 144"/>
              <p:cNvSpPr>
                <a:spLocks noChangeArrowheads="1"/>
              </p:cNvSpPr>
              <p:nvPr/>
            </p:nvSpPr>
            <p:spPr bwMode="auto">
              <a:xfrm>
                <a:off x="27" y="112"/>
                <a:ext cx="67" cy="48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75" name="Freeform 145"/>
              <p:cNvSpPr>
                <a:spLocks noChangeArrowheads="1"/>
              </p:cNvSpPr>
              <p:nvPr/>
            </p:nvSpPr>
            <p:spPr bwMode="auto">
              <a:xfrm>
                <a:off x="29" y="116"/>
                <a:ext cx="63" cy="4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76" name="Freeform 146"/>
              <p:cNvSpPr>
                <a:spLocks noChangeArrowheads="1"/>
              </p:cNvSpPr>
              <p:nvPr/>
            </p:nvSpPr>
            <p:spPr bwMode="auto">
              <a:xfrm>
                <a:off x="30" y="117"/>
                <a:ext cx="3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77" name="Freeform 147"/>
              <p:cNvSpPr>
                <a:spLocks noChangeArrowheads="1"/>
              </p:cNvSpPr>
              <p:nvPr/>
            </p:nvSpPr>
            <p:spPr bwMode="auto">
              <a:xfrm>
                <a:off x="34" y="117"/>
                <a:ext cx="2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78" name="Freeform 148"/>
              <p:cNvSpPr>
                <a:spLocks noChangeArrowheads="1"/>
              </p:cNvSpPr>
              <p:nvPr/>
            </p:nvSpPr>
            <p:spPr bwMode="auto">
              <a:xfrm>
                <a:off x="38" y="117"/>
                <a:ext cx="2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79" name="Freeform 149"/>
              <p:cNvSpPr>
                <a:spLocks noChangeArrowheads="1"/>
              </p:cNvSpPr>
              <p:nvPr/>
            </p:nvSpPr>
            <p:spPr bwMode="auto">
              <a:xfrm>
                <a:off x="41" y="117"/>
                <a:ext cx="3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80" name="Freeform 150"/>
              <p:cNvSpPr>
                <a:spLocks noChangeArrowheads="1"/>
              </p:cNvSpPr>
              <p:nvPr/>
            </p:nvSpPr>
            <p:spPr bwMode="auto">
              <a:xfrm>
                <a:off x="45" y="117"/>
                <a:ext cx="2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81" name="Freeform 151"/>
              <p:cNvSpPr>
                <a:spLocks noChangeArrowheads="1"/>
              </p:cNvSpPr>
              <p:nvPr/>
            </p:nvSpPr>
            <p:spPr bwMode="auto">
              <a:xfrm>
                <a:off x="49" y="117"/>
                <a:ext cx="2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82" name="Freeform 152"/>
              <p:cNvSpPr>
                <a:spLocks noChangeArrowheads="1"/>
              </p:cNvSpPr>
              <p:nvPr/>
            </p:nvSpPr>
            <p:spPr bwMode="auto">
              <a:xfrm>
                <a:off x="52" y="117"/>
                <a:ext cx="2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83" name="Freeform 153"/>
              <p:cNvSpPr>
                <a:spLocks noChangeArrowheads="1"/>
              </p:cNvSpPr>
              <p:nvPr/>
            </p:nvSpPr>
            <p:spPr bwMode="auto">
              <a:xfrm>
                <a:off x="56" y="117"/>
                <a:ext cx="2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84" name="Freeform 154"/>
              <p:cNvSpPr>
                <a:spLocks noChangeArrowheads="1"/>
              </p:cNvSpPr>
              <p:nvPr/>
            </p:nvSpPr>
            <p:spPr bwMode="auto">
              <a:xfrm>
                <a:off x="60" y="117"/>
                <a:ext cx="3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85" name="Freeform 155"/>
              <p:cNvSpPr>
                <a:spLocks noChangeArrowheads="1"/>
              </p:cNvSpPr>
              <p:nvPr/>
            </p:nvSpPr>
            <p:spPr bwMode="auto">
              <a:xfrm>
                <a:off x="65" y="117"/>
                <a:ext cx="2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86" name="Freeform 156"/>
              <p:cNvSpPr>
                <a:spLocks noChangeArrowheads="1"/>
              </p:cNvSpPr>
              <p:nvPr/>
            </p:nvSpPr>
            <p:spPr bwMode="auto">
              <a:xfrm>
                <a:off x="69" y="117"/>
                <a:ext cx="3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87" name="Freeform 157"/>
              <p:cNvSpPr>
                <a:spLocks noChangeArrowheads="1"/>
              </p:cNvSpPr>
              <p:nvPr/>
            </p:nvSpPr>
            <p:spPr bwMode="auto">
              <a:xfrm>
                <a:off x="74" y="117"/>
                <a:ext cx="2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88" name="Freeform 158"/>
              <p:cNvSpPr>
                <a:spLocks noChangeArrowheads="1"/>
              </p:cNvSpPr>
              <p:nvPr/>
            </p:nvSpPr>
            <p:spPr bwMode="auto">
              <a:xfrm>
                <a:off x="79" y="117"/>
                <a:ext cx="2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89" name="Freeform 159"/>
              <p:cNvSpPr>
                <a:spLocks noChangeArrowheads="1"/>
              </p:cNvSpPr>
              <p:nvPr/>
            </p:nvSpPr>
            <p:spPr bwMode="auto">
              <a:xfrm>
                <a:off x="83" y="117"/>
                <a:ext cx="3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90" name="Freeform 160"/>
              <p:cNvSpPr>
                <a:spLocks noChangeArrowheads="1"/>
              </p:cNvSpPr>
              <p:nvPr/>
            </p:nvSpPr>
            <p:spPr bwMode="auto">
              <a:xfrm>
                <a:off x="88" y="117"/>
                <a:ext cx="2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91" name="Freeform 161"/>
              <p:cNvSpPr>
                <a:spLocks noChangeArrowheads="1"/>
              </p:cNvSpPr>
              <p:nvPr/>
            </p:nvSpPr>
            <p:spPr bwMode="auto">
              <a:xfrm>
                <a:off x="60" y="112"/>
                <a:ext cx="36" cy="48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92" name="Freeform 162"/>
              <p:cNvSpPr>
                <a:spLocks noChangeArrowheads="1"/>
              </p:cNvSpPr>
              <p:nvPr/>
            </p:nvSpPr>
            <p:spPr bwMode="auto">
              <a:xfrm>
                <a:off x="54" y="112"/>
                <a:ext cx="10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93" name="Freeform 163"/>
              <p:cNvSpPr>
                <a:spLocks noChangeArrowheads="1"/>
              </p:cNvSpPr>
              <p:nvPr/>
            </p:nvSpPr>
            <p:spPr bwMode="auto">
              <a:xfrm>
                <a:off x="62" y="112"/>
                <a:ext cx="6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94" name="Freeform 164"/>
              <p:cNvSpPr>
                <a:spLocks noChangeArrowheads="1"/>
              </p:cNvSpPr>
              <p:nvPr/>
            </p:nvSpPr>
            <p:spPr bwMode="auto">
              <a:xfrm>
                <a:off x="57" y="112"/>
                <a:ext cx="8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95" name="Freeform 165"/>
              <p:cNvSpPr>
                <a:spLocks noChangeArrowheads="1"/>
              </p:cNvSpPr>
              <p:nvPr/>
            </p:nvSpPr>
            <p:spPr bwMode="auto">
              <a:xfrm>
                <a:off x="43" y="85"/>
                <a:ext cx="93" cy="2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96" name="Freeform 166"/>
              <p:cNvSpPr>
                <a:spLocks noChangeArrowheads="1"/>
              </p:cNvSpPr>
              <p:nvPr/>
            </p:nvSpPr>
            <p:spPr bwMode="auto">
              <a:xfrm>
                <a:off x="43" y="85"/>
                <a:ext cx="93" cy="2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97" name="Freeform 167"/>
              <p:cNvSpPr>
                <a:spLocks noChangeArrowheads="1"/>
              </p:cNvSpPr>
              <p:nvPr/>
            </p:nvSpPr>
            <p:spPr bwMode="auto">
              <a:xfrm>
                <a:off x="61" y="45"/>
                <a:ext cx="17" cy="3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DC4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98" name="Freeform 168"/>
              <p:cNvSpPr>
                <a:spLocks noChangeArrowheads="1"/>
              </p:cNvSpPr>
              <p:nvPr/>
            </p:nvSpPr>
            <p:spPr bwMode="auto">
              <a:xfrm>
                <a:off x="141" y="86"/>
                <a:ext cx="14" cy="27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399" name="Freeform 169"/>
              <p:cNvSpPr>
                <a:spLocks noChangeArrowheads="1"/>
              </p:cNvSpPr>
              <p:nvPr/>
            </p:nvSpPr>
            <p:spPr bwMode="auto">
              <a:xfrm>
                <a:off x="139" y="114"/>
                <a:ext cx="17" cy="2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5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400" name="Freeform 170"/>
              <p:cNvSpPr>
                <a:spLocks noChangeArrowheads="1"/>
              </p:cNvSpPr>
              <p:nvPr/>
            </p:nvSpPr>
            <p:spPr bwMode="auto">
              <a:xfrm>
                <a:off x="141" y="89"/>
                <a:ext cx="19" cy="2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5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401" name="Rectangle 171"/>
              <p:cNvSpPr>
                <a:spLocks noChangeArrowheads="1"/>
              </p:cNvSpPr>
              <p:nvPr/>
            </p:nvSpPr>
            <p:spPr bwMode="auto">
              <a:xfrm>
                <a:off x="155" y="90"/>
                <a:ext cx="7" cy="19"/>
              </a:xfrm>
              <a:prstGeom prst="rect">
                <a:avLst/>
              </a:prstGeom>
              <a:solidFill>
                <a:srgbClr val="005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</p:grp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5750" y="2373313"/>
              <a:ext cx="838200" cy="684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直接箭头连接符 214"/>
            <p:cNvCxnSpPr>
              <a:cxnSpLocks noChangeShapeType="1"/>
            </p:cNvCxnSpPr>
            <p:nvPr/>
          </p:nvCxnSpPr>
          <p:spPr bwMode="auto">
            <a:xfrm>
              <a:off x="945482" y="2749247"/>
              <a:ext cx="468864" cy="211"/>
            </a:xfrm>
            <a:prstGeom prst="straightConnector1">
              <a:avLst/>
            </a:prstGeom>
            <a:ln>
              <a:headEnd/>
              <a:tailEnd type="arrow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8" name="矩形标注 8341"/>
            <p:cNvSpPr>
              <a:spLocks/>
            </p:cNvSpPr>
            <p:nvPr/>
          </p:nvSpPr>
          <p:spPr bwMode="auto">
            <a:xfrm>
              <a:off x="525674" y="1041488"/>
              <a:ext cx="3358727" cy="574675"/>
            </a:xfrm>
            <a:prstGeom prst="wedgeRectCallout">
              <a:avLst>
                <a:gd name="adj1" fmla="val -37251"/>
                <a:gd name="adj2" fmla="val 140019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rIns="34290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buSzPct val="100000"/>
              </a:pPr>
              <a:r>
                <a:rPr lang="da-DK" altLang="zh-CN" sz="788" b="1" dirty="0">
                  <a:solidFill>
                    <a:schemeClr val="bg1"/>
                  </a:solidFill>
                </a:rPr>
                <a:t>6 days </a:t>
              </a:r>
              <a:r>
                <a:rPr lang="da-DK" altLang="zh-CN" sz="788" dirty="0">
                  <a:solidFill>
                    <a:schemeClr val="bg1"/>
                  </a:solidFill>
                </a:rPr>
                <a:t>before departure:</a:t>
              </a:r>
            </a:p>
            <a:p>
              <a:pPr algn="ctr">
                <a:buSzPct val="100000"/>
              </a:pPr>
              <a:r>
                <a:rPr lang="da-DK" altLang="zh-CN" sz="788" dirty="0">
                  <a:solidFill>
                    <a:schemeClr val="bg1"/>
                  </a:solidFill>
                </a:rPr>
                <a:t>Cargo being loaded from at shippers’ warehouse</a:t>
              </a:r>
            </a:p>
          </p:txBody>
        </p:sp>
        <p:grpSp>
          <p:nvGrpSpPr>
            <p:cNvPr id="9" name="Group 178"/>
            <p:cNvGrpSpPr>
              <a:grpSpLocks/>
            </p:cNvGrpSpPr>
            <p:nvPr/>
          </p:nvGrpSpPr>
          <p:grpSpPr bwMode="auto">
            <a:xfrm>
              <a:off x="3544316" y="2638425"/>
              <a:ext cx="1719834" cy="317500"/>
              <a:chOff x="-3" y="0"/>
              <a:chExt cx="511" cy="144"/>
            </a:xfrm>
          </p:grpSpPr>
          <p:sp>
            <p:nvSpPr>
              <p:cNvPr id="222" name="Line 15"/>
              <p:cNvSpPr>
                <a:spLocks noChangeShapeType="1"/>
              </p:cNvSpPr>
              <p:nvPr/>
            </p:nvSpPr>
            <p:spPr bwMode="auto">
              <a:xfrm>
                <a:off x="88" y="0"/>
                <a:ext cx="1" cy="144"/>
              </a:xfrm>
              <a:prstGeom prst="line">
                <a:avLst/>
              </a:prstGeom>
              <a:noFill/>
              <a:ln w="38100">
                <a:solidFill>
                  <a:srgbClr val="99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223" name="Line 16"/>
              <p:cNvSpPr>
                <a:spLocks noChangeShapeType="1"/>
              </p:cNvSpPr>
              <p:nvPr/>
            </p:nvSpPr>
            <p:spPr bwMode="auto">
              <a:xfrm>
                <a:off x="136" y="0"/>
                <a:ext cx="1" cy="144"/>
              </a:xfrm>
              <a:prstGeom prst="line">
                <a:avLst/>
              </a:prstGeom>
              <a:noFill/>
              <a:ln w="38100">
                <a:solidFill>
                  <a:srgbClr val="99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224" name="Line 17"/>
              <p:cNvSpPr>
                <a:spLocks noChangeShapeType="1"/>
              </p:cNvSpPr>
              <p:nvPr/>
            </p:nvSpPr>
            <p:spPr bwMode="auto">
              <a:xfrm>
                <a:off x="184" y="0"/>
                <a:ext cx="1" cy="144"/>
              </a:xfrm>
              <a:prstGeom prst="line">
                <a:avLst/>
              </a:prstGeom>
              <a:noFill/>
              <a:ln w="38100">
                <a:solidFill>
                  <a:srgbClr val="99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225" name="Line 18"/>
              <p:cNvSpPr>
                <a:spLocks noChangeShapeType="1"/>
              </p:cNvSpPr>
              <p:nvPr/>
            </p:nvSpPr>
            <p:spPr bwMode="auto">
              <a:xfrm>
                <a:off x="232" y="0"/>
                <a:ext cx="1" cy="144"/>
              </a:xfrm>
              <a:prstGeom prst="line">
                <a:avLst/>
              </a:prstGeom>
              <a:noFill/>
              <a:ln w="38100">
                <a:solidFill>
                  <a:srgbClr val="99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226" name="Line 19"/>
              <p:cNvSpPr>
                <a:spLocks noChangeShapeType="1"/>
              </p:cNvSpPr>
              <p:nvPr/>
            </p:nvSpPr>
            <p:spPr bwMode="auto">
              <a:xfrm>
                <a:off x="280" y="0"/>
                <a:ext cx="1" cy="144"/>
              </a:xfrm>
              <a:prstGeom prst="line">
                <a:avLst/>
              </a:prstGeom>
              <a:noFill/>
              <a:ln w="38100">
                <a:solidFill>
                  <a:srgbClr val="99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227" name="Line 20"/>
              <p:cNvSpPr>
                <a:spLocks noChangeShapeType="1"/>
              </p:cNvSpPr>
              <p:nvPr/>
            </p:nvSpPr>
            <p:spPr bwMode="auto">
              <a:xfrm>
                <a:off x="328" y="0"/>
                <a:ext cx="1" cy="144"/>
              </a:xfrm>
              <a:prstGeom prst="line">
                <a:avLst/>
              </a:prstGeom>
              <a:noFill/>
              <a:ln w="38100">
                <a:solidFill>
                  <a:srgbClr val="99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228" name="Line 21"/>
              <p:cNvSpPr>
                <a:spLocks noChangeShapeType="1"/>
              </p:cNvSpPr>
              <p:nvPr/>
            </p:nvSpPr>
            <p:spPr bwMode="auto">
              <a:xfrm>
                <a:off x="376" y="0"/>
                <a:ext cx="1" cy="144"/>
              </a:xfrm>
              <a:prstGeom prst="line">
                <a:avLst/>
              </a:prstGeom>
              <a:noFill/>
              <a:ln w="38100">
                <a:solidFill>
                  <a:srgbClr val="99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229" name="Line 22"/>
              <p:cNvSpPr>
                <a:spLocks noChangeShapeType="1"/>
              </p:cNvSpPr>
              <p:nvPr/>
            </p:nvSpPr>
            <p:spPr bwMode="auto">
              <a:xfrm>
                <a:off x="424" y="0"/>
                <a:ext cx="1" cy="144"/>
              </a:xfrm>
              <a:prstGeom prst="line">
                <a:avLst/>
              </a:prstGeom>
              <a:noFill/>
              <a:ln w="38100">
                <a:solidFill>
                  <a:srgbClr val="99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230" name="Line 23"/>
              <p:cNvSpPr>
                <a:spLocks noChangeShapeType="1"/>
              </p:cNvSpPr>
              <p:nvPr/>
            </p:nvSpPr>
            <p:spPr bwMode="auto">
              <a:xfrm>
                <a:off x="472" y="0"/>
                <a:ext cx="1" cy="144"/>
              </a:xfrm>
              <a:prstGeom prst="line">
                <a:avLst/>
              </a:prstGeom>
              <a:noFill/>
              <a:ln w="38100">
                <a:solidFill>
                  <a:srgbClr val="99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231" name="Line 24"/>
              <p:cNvSpPr>
                <a:spLocks noChangeShapeType="1"/>
              </p:cNvSpPr>
              <p:nvPr/>
            </p:nvSpPr>
            <p:spPr bwMode="auto">
              <a:xfrm>
                <a:off x="40" y="0"/>
                <a:ext cx="1" cy="144"/>
              </a:xfrm>
              <a:prstGeom prst="line">
                <a:avLst/>
              </a:prstGeom>
              <a:noFill/>
              <a:ln w="38100">
                <a:solidFill>
                  <a:srgbClr val="99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232" name="Line 25"/>
              <p:cNvSpPr>
                <a:spLocks noChangeShapeType="1"/>
              </p:cNvSpPr>
              <p:nvPr/>
            </p:nvSpPr>
            <p:spPr bwMode="auto">
              <a:xfrm>
                <a:off x="0" y="120"/>
                <a:ext cx="508" cy="1"/>
              </a:xfrm>
              <a:prstGeom prst="line">
                <a:avLst/>
              </a:prstGeom>
              <a:noFill/>
              <a:ln w="15875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233" name="Line 26"/>
              <p:cNvSpPr>
                <a:spLocks noChangeShapeType="1"/>
              </p:cNvSpPr>
              <p:nvPr/>
            </p:nvSpPr>
            <p:spPr bwMode="auto">
              <a:xfrm>
                <a:off x="-3" y="24"/>
                <a:ext cx="508" cy="1"/>
              </a:xfrm>
              <a:prstGeom prst="line">
                <a:avLst/>
              </a:prstGeom>
              <a:noFill/>
              <a:ln w="15875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</p:grpSp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9673" y="2371725"/>
              <a:ext cx="839787" cy="685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1" name="Group 193"/>
            <p:cNvGrpSpPr>
              <a:grpSpLocks/>
            </p:cNvGrpSpPr>
            <p:nvPr/>
          </p:nvGrpSpPr>
          <p:grpSpPr bwMode="auto">
            <a:xfrm flipH="1">
              <a:off x="6173788" y="1395413"/>
              <a:ext cx="904875" cy="620712"/>
              <a:chOff x="0" y="0"/>
              <a:chExt cx="355" cy="255"/>
            </a:xfrm>
          </p:grpSpPr>
          <p:sp>
            <p:nvSpPr>
              <p:cNvPr id="55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0" y="0"/>
                <a:ext cx="355" cy="2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56" name="Freeform 5"/>
              <p:cNvSpPr>
                <a:spLocks noChangeArrowheads="1"/>
              </p:cNvSpPr>
              <p:nvPr/>
            </p:nvSpPr>
            <p:spPr bwMode="auto">
              <a:xfrm>
                <a:off x="46" y="0"/>
                <a:ext cx="309" cy="25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7CC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57" name="Freeform 6"/>
              <p:cNvSpPr>
                <a:spLocks noChangeArrowheads="1"/>
              </p:cNvSpPr>
              <p:nvPr/>
            </p:nvSpPr>
            <p:spPr bwMode="auto">
              <a:xfrm>
                <a:off x="236" y="3"/>
                <a:ext cx="119" cy="19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4C4C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58" name="Freeform 7"/>
              <p:cNvSpPr>
                <a:spLocks noChangeArrowheads="1"/>
              </p:cNvSpPr>
              <p:nvPr/>
            </p:nvSpPr>
            <p:spPr bwMode="auto">
              <a:xfrm>
                <a:off x="64" y="188"/>
                <a:ext cx="272" cy="67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4C75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59" name="Freeform 8"/>
              <p:cNvSpPr>
                <a:spLocks noChangeArrowheads="1"/>
              </p:cNvSpPr>
              <p:nvPr/>
            </p:nvSpPr>
            <p:spPr bwMode="auto">
              <a:xfrm>
                <a:off x="242" y="6"/>
                <a:ext cx="20" cy="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60" name="Rectangle 9"/>
              <p:cNvSpPr>
                <a:spLocks noChangeArrowheads="1"/>
              </p:cNvSpPr>
              <p:nvPr/>
            </p:nvSpPr>
            <p:spPr bwMode="auto">
              <a:xfrm>
                <a:off x="242" y="21"/>
                <a:ext cx="20" cy="10"/>
              </a:xfrm>
              <a:prstGeom prst="rect">
                <a:avLst/>
              </a:pr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61" name="Rectangle 10"/>
              <p:cNvSpPr>
                <a:spLocks noChangeArrowheads="1"/>
              </p:cNvSpPr>
              <p:nvPr/>
            </p:nvSpPr>
            <p:spPr bwMode="auto">
              <a:xfrm>
                <a:off x="242" y="37"/>
                <a:ext cx="20" cy="9"/>
              </a:xfrm>
              <a:prstGeom prst="rect">
                <a:avLst/>
              </a:pr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62" name="Rectangle 11"/>
              <p:cNvSpPr>
                <a:spLocks noChangeArrowheads="1"/>
              </p:cNvSpPr>
              <p:nvPr/>
            </p:nvSpPr>
            <p:spPr bwMode="auto">
              <a:xfrm>
                <a:off x="242" y="52"/>
                <a:ext cx="20" cy="10"/>
              </a:xfrm>
              <a:prstGeom prst="rect">
                <a:avLst/>
              </a:pr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63" name="Freeform 12"/>
              <p:cNvSpPr>
                <a:spLocks noChangeArrowheads="1"/>
              </p:cNvSpPr>
              <p:nvPr/>
            </p:nvSpPr>
            <p:spPr bwMode="auto">
              <a:xfrm>
                <a:off x="280" y="21"/>
                <a:ext cx="21" cy="1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64" name="Rectangle 13"/>
              <p:cNvSpPr>
                <a:spLocks noChangeArrowheads="1"/>
              </p:cNvSpPr>
              <p:nvPr/>
            </p:nvSpPr>
            <p:spPr bwMode="auto">
              <a:xfrm>
                <a:off x="280" y="37"/>
                <a:ext cx="21" cy="9"/>
              </a:xfrm>
              <a:prstGeom prst="rect">
                <a:avLst/>
              </a:pr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65" name="Rectangle 14"/>
              <p:cNvSpPr>
                <a:spLocks noChangeArrowheads="1"/>
              </p:cNvSpPr>
              <p:nvPr/>
            </p:nvSpPr>
            <p:spPr bwMode="auto">
              <a:xfrm>
                <a:off x="280" y="52"/>
                <a:ext cx="21" cy="10"/>
              </a:xfrm>
              <a:prstGeom prst="rect">
                <a:avLst/>
              </a:pr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66" name="Rectangle 15"/>
              <p:cNvSpPr>
                <a:spLocks noChangeArrowheads="1"/>
              </p:cNvSpPr>
              <p:nvPr/>
            </p:nvSpPr>
            <p:spPr bwMode="auto">
              <a:xfrm>
                <a:off x="280" y="67"/>
                <a:ext cx="21" cy="10"/>
              </a:xfrm>
              <a:prstGeom prst="rect">
                <a:avLst/>
              </a:pr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67" name="Freeform 16"/>
              <p:cNvSpPr>
                <a:spLocks noChangeArrowheads="1"/>
              </p:cNvSpPr>
              <p:nvPr/>
            </p:nvSpPr>
            <p:spPr bwMode="auto">
              <a:xfrm>
                <a:off x="318" y="67"/>
                <a:ext cx="21" cy="1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68" name="Rectangle 17"/>
              <p:cNvSpPr>
                <a:spLocks noChangeArrowheads="1"/>
              </p:cNvSpPr>
              <p:nvPr/>
            </p:nvSpPr>
            <p:spPr bwMode="auto">
              <a:xfrm>
                <a:off x="318" y="83"/>
                <a:ext cx="21" cy="10"/>
              </a:xfrm>
              <a:prstGeom prst="rect">
                <a:avLst/>
              </a:pr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69" name="Rectangle 18"/>
              <p:cNvSpPr>
                <a:spLocks noChangeArrowheads="1"/>
              </p:cNvSpPr>
              <p:nvPr/>
            </p:nvSpPr>
            <p:spPr bwMode="auto">
              <a:xfrm>
                <a:off x="318" y="98"/>
                <a:ext cx="21" cy="10"/>
              </a:xfrm>
              <a:prstGeom prst="rect">
                <a:avLst/>
              </a:pr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70" name="Rectangle 19"/>
              <p:cNvSpPr>
                <a:spLocks noChangeArrowheads="1"/>
              </p:cNvSpPr>
              <p:nvPr/>
            </p:nvSpPr>
            <p:spPr bwMode="auto">
              <a:xfrm>
                <a:off x="318" y="114"/>
                <a:ext cx="21" cy="9"/>
              </a:xfrm>
              <a:prstGeom prst="rect">
                <a:avLst/>
              </a:pr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71" name="Rectangle 20"/>
              <p:cNvSpPr>
                <a:spLocks noChangeArrowheads="1"/>
              </p:cNvSpPr>
              <p:nvPr/>
            </p:nvSpPr>
            <p:spPr bwMode="auto">
              <a:xfrm>
                <a:off x="318" y="129"/>
                <a:ext cx="21" cy="10"/>
              </a:xfrm>
              <a:prstGeom prst="rect">
                <a:avLst/>
              </a:pr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72" name="Freeform 21"/>
              <p:cNvSpPr>
                <a:spLocks noChangeArrowheads="1"/>
              </p:cNvSpPr>
              <p:nvPr/>
            </p:nvSpPr>
            <p:spPr bwMode="auto">
              <a:xfrm>
                <a:off x="318" y="52"/>
                <a:ext cx="15" cy="1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93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73" name="Freeform 22"/>
              <p:cNvSpPr>
                <a:spLocks noChangeArrowheads="1"/>
              </p:cNvSpPr>
              <p:nvPr/>
            </p:nvSpPr>
            <p:spPr bwMode="auto">
              <a:xfrm>
                <a:off x="29" y="89"/>
                <a:ext cx="18" cy="2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5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74" name="Rectangle 23"/>
              <p:cNvSpPr>
                <a:spLocks noChangeArrowheads="1"/>
              </p:cNvSpPr>
              <p:nvPr/>
            </p:nvSpPr>
            <p:spPr bwMode="auto">
              <a:xfrm>
                <a:off x="27" y="90"/>
                <a:ext cx="4" cy="19"/>
              </a:xfrm>
              <a:prstGeom prst="rect">
                <a:avLst/>
              </a:prstGeom>
              <a:solidFill>
                <a:srgbClr val="005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75" name="Freeform 24"/>
              <p:cNvSpPr>
                <a:spLocks noChangeArrowheads="1"/>
              </p:cNvSpPr>
              <p:nvPr/>
            </p:nvSpPr>
            <p:spPr bwMode="auto">
              <a:xfrm>
                <a:off x="199" y="164"/>
                <a:ext cx="32" cy="3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76" name="Freeform 25"/>
              <p:cNvSpPr>
                <a:spLocks noChangeArrowheads="1"/>
              </p:cNvSpPr>
              <p:nvPr/>
            </p:nvSpPr>
            <p:spPr bwMode="auto">
              <a:xfrm>
                <a:off x="195" y="171"/>
                <a:ext cx="74" cy="1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77" name="Freeform 27"/>
              <p:cNvSpPr>
                <a:spLocks noChangeArrowheads="1"/>
              </p:cNvSpPr>
              <p:nvPr/>
            </p:nvSpPr>
            <p:spPr bwMode="auto">
              <a:xfrm>
                <a:off x="68" y="138"/>
                <a:ext cx="246" cy="2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4C4C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78" name="Freeform 28"/>
              <p:cNvSpPr>
                <a:spLocks noChangeArrowheads="1"/>
              </p:cNvSpPr>
              <p:nvPr/>
            </p:nvSpPr>
            <p:spPr bwMode="auto">
              <a:xfrm>
                <a:off x="182" y="138"/>
                <a:ext cx="132" cy="2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79" name="Freeform 29"/>
              <p:cNvSpPr>
                <a:spLocks noChangeArrowheads="1"/>
              </p:cNvSpPr>
              <p:nvPr/>
            </p:nvSpPr>
            <p:spPr bwMode="auto">
              <a:xfrm>
                <a:off x="61" y="31"/>
                <a:ext cx="128" cy="11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80" name="Freeform 30"/>
              <p:cNvSpPr>
                <a:spLocks noChangeArrowheads="1"/>
              </p:cNvSpPr>
              <p:nvPr/>
            </p:nvSpPr>
            <p:spPr bwMode="auto">
              <a:xfrm>
                <a:off x="162" y="144"/>
                <a:ext cx="115" cy="2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81" name="Freeform 31"/>
              <p:cNvSpPr>
                <a:spLocks noChangeArrowheads="1"/>
              </p:cNvSpPr>
              <p:nvPr/>
            </p:nvSpPr>
            <p:spPr bwMode="auto">
              <a:xfrm>
                <a:off x="120" y="150"/>
                <a:ext cx="157" cy="1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82" name="Freeform 32"/>
              <p:cNvSpPr>
                <a:spLocks noChangeArrowheads="1"/>
              </p:cNvSpPr>
              <p:nvPr/>
            </p:nvSpPr>
            <p:spPr bwMode="auto">
              <a:xfrm>
                <a:off x="7" y="141"/>
                <a:ext cx="174" cy="57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83" name="Rectangle 33"/>
              <p:cNvSpPr>
                <a:spLocks noChangeArrowheads="1"/>
              </p:cNvSpPr>
              <p:nvPr/>
            </p:nvSpPr>
            <p:spPr bwMode="auto">
              <a:xfrm>
                <a:off x="2" y="157"/>
                <a:ext cx="25" cy="18"/>
              </a:xfrm>
              <a:prstGeom prst="rect">
                <a:avLst/>
              </a:prstGeom>
              <a:solidFill>
                <a:srgbClr val="005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84" name="Freeform 34"/>
              <p:cNvSpPr>
                <a:spLocks noChangeArrowheads="1"/>
              </p:cNvSpPr>
              <p:nvPr/>
            </p:nvSpPr>
            <p:spPr bwMode="auto">
              <a:xfrm>
                <a:off x="0" y="137"/>
                <a:ext cx="48" cy="2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A8E2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85" name="Freeform 35"/>
              <p:cNvSpPr>
                <a:spLocks noChangeArrowheads="1"/>
              </p:cNvSpPr>
              <p:nvPr/>
            </p:nvSpPr>
            <p:spPr bwMode="auto">
              <a:xfrm>
                <a:off x="109" y="152"/>
                <a:ext cx="24" cy="4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86" name="Freeform 36"/>
              <p:cNvSpPr>
                <a:spLocks noChangeArrowheads="1"/>
              </p:cNvSpPr>
              <p:nvPr/>
            </p:nvSpPr>
            <p:spPr bwMode="auto">
              <a:xfrm>
                <a:off x="124" y="152"/>
                <a:ext cx="17" cy="4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87" name="Freeform 37"/>
              <p:cNvSpPr>
                <a:spLocks noChangeArrowheads="1"/>
              </p:cNvSpPr>
              <p:nvPr/>
            </p:nvSpPr>
            <p:spPr bwMode="auto">
              <a:xfrm>
                <a:off x="127" y="159"/>
                <a:ext cx="11" cy="3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88" name="Freeform 38"/>
              <p:cNvSpPr>
                <a:spLocks noChangeArrowheads="1"/>
              </p:cNvSpPr>
              <p:nvPr/>
            </p:nvSpPr>
            <p:spPr bwMode="auto">
              <a:xfrm>
                <a:off x="129" y="165"/>
                <a:ext cx="7" cy="1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89" name="Freeform 39"/>
              <p:cNvSpPr>
                <a:spLocks noChangeArrowheads="1"/>
              </p:cNvSpPr>
              <p:nvPr/>
            </p:nvSpPr>
            <p:spPr bwMode="auto">
              <a:xfrm>
                <a:off x="129" y="167"/>
                <a:ext cx="3" cy="1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90" name="Freeform 40"/>
              <p:cNvSpPr>
                <a:spLocks noChangeArrowheads="1"/>
              </p:cNvSpPr>
              <p:nvPr/>
            </p:nvSpPr>
            <p:spPr bwMode="auto">
              <a:xfrm>
                <a:off x="130" y="179"/>
                <a:ext cx="1" cy="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91" name="Freeform 41"/>
              <p:cNvSpPr>
                <a:spLocks noChangeArrowheads="1"/>
              </p:cNvSpPr>
              <p:nvPr/>
            </p:nvSpPr>
            <p:spPr bwMode="auto">
              <a:xfrm>
                <a:off x="131" y="176"/>
                <a:ext cx="1" cy="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92" name="Freeform 42"/>
              <p:cNvSpPr>
                <a:spLocks noChangeArrowheads="1"/>
              </p:cNvSpPr>
              <p:nvPr/>
            </p:nvSpPr>
            <p:spPr bwMode="auto">
              <a:xfrm>
                <a:off x="131" y="172"/>
                <a:ext cx="1" cy="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93" name="Freeform 43"/>
              <p:cNvSpPr>
                <a:spLocks noChangeArrowheads="1"/>
              </p:cNvSpPr>
              <p:nvPr/>
            </p:nvSpPr>
            <p:spPr bwMode="auto">
              <a:xfrm>
                <a:off x="130" y="169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94" name="Freeform 44"/>
              <p:cNvSpPr>
                <a:spLocks noChangeArrowheads="1"/>
              </p:cNvSpPr>
              <p:nvPr/>
            </p:nvSpPr>
            <p:spPr bwMode="auto">
              <a:xfrm>
                <a:off x="129" y="173"/>
                <a:ext cx="1" cy="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95" name="Freeform 45"/>
              <p:cNvSpPr>
                <a:spLocks noChangeArrowheads="1"/>
              </p:cNvSpPr>
              <p:nvPr/>
            </p:nvSpPr>
            <p:spPr bwMode="auto">
              <a:xfrm>
                <a:off x="61" y="45"/>
                <a:ext cx="91" cy="3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A8E2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96" name="Freeform 46"/>
              <p:cNvSpPr>
                <a:spLocks noChangeArrowheads="1"/>
              </p:cNvSpPr>
              <p:nvPr/>
            </p:nvSpPr>
            <p:spPr bwMode="auto">
              <a:xfrm>
                <a:off x="98" y="45"/>
                <a:ext cx="54" cy="3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F9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97" name="Freeform 47"/>
              <p:cNvSpPr>
                <a:spLocks noChangeArrowheads="1"/>
              </p:cNvSpPr>
              <p:nvPr/>
            </p:nvSpPr>
            <p:spPr bwMode="auto">
              <a:xfrm>
                <a:off x="27" y="83"/>
                <a:ext cx="114" cy="8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0FF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98" name="Freeform 48"/>
              <p:cNvSpPr>
                <a:spLocks noChangeArrowheads="1"/>
              </p:cNvSpPr>
              <p:nvPr/>
            </p:nvSpPr>
            <p:spPr bwMode="auto">
              <a:xfrm>
                <a:off x="93" y="85"/>
                <a:ext cx="70" cy="8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F9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99" name="Freeform 49"/>
              <p:cNvSpPr>
                <a:spLocks noChangeArrowheads="1"/>
              </p:cNvSpPr>
              <p:nvPr/>
            </p:nvSpPr>
            <p:spPr bwMode="auto">
              <a:xfrm>
                <a:off x="95" y="137"/>
                <a:ext cx="48" cy="2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A8E2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00" name="Freeform 50"/>
              <p:cNvSpPr>
                <a:spLocks noChangeArrowheads="1"/>
              </p:cNvSpPr>
              <p:nvPr/>
            </p:nvSpPr>
            <p:spPr bwMode="auto">
              <a:xfrm>
                <a:off x="120" y="137"/>
                <a:ext cx="23" cy="2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5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01" name="Freeform 51"/>
              <p:cNvSpPr>
                <a:spLocks noChangeArrowheads="1"/>
              </p:cNvSpPr>
              <p:nvPr/>
            </p:nvSpPr>
            <p:spPr bwMode="auto">
              <a:xfrm>
                <a:off x="101" y="141"/>
                <a:ext cx="14" cy="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F9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02" name="Freeform 52"/>
              <p:cNvSpPr>
                <a:spLocks noChangeArrowheads="1"/>
              </p:cNvSpPr>
              <p:nvPr/>
            </p:nvSpPr>
            <p:spPr bwMode="auto">
              <a:xfrm>
                <a:off x="101" y="141"/>
                <a:ext cx="12" cy="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03" name="Rectangle 53"/>
              <p:cNvSpPr>
                <a:spLocks noChangeArrowheads="1"/>
              </p:cNvSpPr>
              <p:nvPr/>
            </p:nvSpPr>
            <p:spPr bwMode="auto">
              <a:xfrm>
                <a:off x="102" y="142"/>
                <a:ext cx="9" cy="4"/>
              </a:xfrm>
              <a:prstGeom prst="rect">
                <a:avLst/>
              </a:prstGeom>
              <a:solidFill>
                <a:srgbClr val="FFB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104" name="Freeform 54"/>
              <p:cNvSpPr>
                <a:spLocks noChangeArrowheads="1"/>
              </p:cNvSpPr>
              <p:nvPr/>
            </p:nvSpPr>
            <p:spPr bwMode="auto">
              <a:xfrm>
                <a:off x="103" y="142"/>
                <a:ext cx="8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05" name="Freeform 55"/>
              <p:cNvSpPr>
                <a:spLocks noChangeArrowheads="1"/>
              </p:cNvSpPr>
              <p:nvPr/>
            </p:nvSpPr>
            <p:spPr bwMode="auto">
              <a:xfrm>
                <a:off x="105" y="142"/>
                <a:ext cx="6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06" name="Freeform 56"/>
              <p:cNvSpPr>
                <a:spLocks noChangeArrowheads="1"/>
              </p:cNvSpPr>
              <p:nvPr/>
            </p:nvSpPr>
            <p:spPr bwMode="auto">
              <a:xfrm>
                <a:off x="101" y="147"/>
                <a:ext cx="14" cy="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F9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07" name="Freeform 57"/>
              <p:cNvSpPr>
                <a:spLocks noChangeArrowheads="1"/>
              </p:cNvSpPr>
              <p:nvPr/>
            </p:nvSpPr>
            <p:spPr bwMode="auto">
              <a:xfrm>
                <a:off x="101" y="147"/>
                <a:ext cx="12" cy="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08" name="Rectangle 58"/>
              <p:cNvSpPr>
                <a:spLocks noChangeArrowheads="1"/>
              </p:cNvSpPr>
              <p:nvPr/>
            </p:nvSpPr>
            <p:spPr bwMode="auto">
              <a:xfrm>
                <a:off x="102" y="148"/>
                <a:ext cx="9" cy="4"/>
              </a:xfrm>
              <a:prstGeom prst="rect">
                <a:avLst/>
              </a:prstGeom>
              <a:solidFill>
                <a:srgbClr val="FFB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109" name="Freeform 59"/>
              <p:cNvSpPr>
                <a:spLocks noChangeArrowheads="1"/>
              </p:cNvSpPr>
              <p:nvPr/>
            </p:nvSpPr>
            <p:spPr bwMode="auto">
              <a:xfrm>
                <a:off x="103" y="148"/>
                <a:ext cx="8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10" name="Freeform 60"/>
              <p:cNvSpPr>
                <a:spLocks noChangeArrowheads="1"/>
              </p:cNvSpPr>
              <p:nvPr/>
            </p:nvSpPr>
            <p:spPr bwMode="auto">
              <a:xfrm>
                <a:off x="105" y="148"/>
                <a:ext cx="6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11" name="Freeform 61"/>
              <p:cNvSpPr>
                <a:spLocks noChangeArrowheads="1"/>
              </p:cNvSpPr>
              <p:nvPr/>
            </p:nvSpPr>
            <p:spPr bwMode="auto">
              <a:xfrm>
                <a:off x="39" y="81"/>
                <a:ext cx="116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0FF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12" name="Rectangle 62"/>
              <p:cNvSpPr>
                <a:spLocks noChangeArrowheads="1"/>
              </p:cNvSpPr>
              <p:nvPr/>
            </p:nvSpPr>
            <p:spPr bwMode="auto">
              <a:xfrm>
                <a:off x="159" y="45"/>
                <a:ext cx="4" cy="3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113" name="Rectangle 63"/>
              <p:cNvSpPr>
                <a:spLocks noChangeArrowheads="1"/>
              </p:cNvSpPr>
              <p:nvPr/>
            </p:nvSpPr>
            <p:spPr bwMode="auto">
              <a:xfrm>
                <a:off x="162" y="45"/>
                <a:ext cx="1" cy="3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114" name="Rectangle 64"/>
              <p:cNvSpPr>
                <a:spLocks noChangeArrowheads="1"/>
              </p:cNvSpPr>
              <p:nvPr/>
            </p:nvSpPr>
            <p:spPr bwMode="auto">
              <a:xfrm>
                <a:off x="159" y="45"/>
                <a:ext cx="1" cy="3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115" name="Freeform 65"/>
              <p:cNvSpPr>
                <a:spLocks noChangeArrowheads="1"/>
              </p:cNvSpPr>
              <p:nvPr/>
            </p:nvSpPr>
            <p:spPr bwMode="auto">
              <a:xfrm>
                <a:off x="145" y="136"/>
                <a:ext cx="20" cy="1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16" name="Freeform 66"/>
              <p:cNvSpPr>
                <a:spLocks noChangeArrowheads="1"/>
              </p:cNvSpPr>
              <p:nvPr/>
            </p:nvSpPr>
            <p:spPr bwMode="auto">
              <a:xfrm>
                <a:off x="146" y="136"/>
                <a:ext cx="18" cy="1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17" name="Freeform 67"/>
              <p:cNvSpPr>
                <a:spLocks noChangeArrowheads="1"/>
              </p:cNvSpPr>
              <p:nvPr/>
            </p:nvSpPr>
            <p:spPr bwMode="auto">
              <a:xfrm>
                <a:off x="146" y="137"/>
                <a:ext cx="15" cy="1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18" name="Rectangle 68"/>
              <p:cNvSpPr>
                <a:spLocks noChangeArrowheads="1"/>
              </p:cNvSpPr>
              <p:nvPr/>
            </p:nvSpPr>
            <p:spPr bwMode="auto">
              <a:xfrm>
                <a:off x="158" y="83"/>
                <a:ext cx="9" cy="54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119" name="Rectangle 69"/>
              <p:cNvSpPr>
                <a:spLocks noChangeArrowheads="1"/>
              </p:cNvSpPr>
              <p:nvPr/>
            </p:nvSpPr>
            <p:spPr bwMode="auto">
              <a:xfrm>
                <a:off x="163" y="83"/>
                <a:ext cx="3" cy="5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120" name="Rectangle 70"/>
              <p:cNvSpPr>
                <a:spLocks noChangeArrowheads="1"/>
              </p:cNvSpPr>
              <p:nvPr/>
            </p:nvSpPr>
            <p:spPr bwMode="auto">
              <a:xfrm>
                <a:off x="159" y="83"/>
                <a:ext cx="1" cy="5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121" name="Freeform 71"/>
              <p:cNvSpPr>
                <a:spLocks noChangeArrowheads="1"/>
              </p:cNvSpPr>
              <p:nvPr/>
            </p:nvSpPr>
            <p:spPr bwMode="auto">
              <a:xfrm>
                <a:off x="102" y="121"/>
                <a:ext cx="55" cy="1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A8F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22" name="Freeform 72"/>
              <p:cNvSpPr>
                <a:spLocks noChangeArrowheads="1"/>
              </p:cNvSpPr>
              <p:nvPr/>
            </p:nvSpPr>
            <p:spPr bwMode="auto">
              <a:xfrm>
                <a:off x="181" y="157"/>
                <a:ext cx="33" cy="3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23" name="Freeform 73"/>
              <p:cNvSpPr>
                <a:spLocks noChangeArrowheads="1"/>
              </p:cNvSpPr>
              <p:nvPr/>
            </p:nvSpPr>
            <p:spPr bwMode="auto">
              <a:xfrm>
                <a:off x="206" y="157"/>
                <a:ext cx="16" cy="3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24" name="Freeform 74"/>
              <p:cNvSpPr>
                <a:spLocks noChangeArrowheads="1"/>
              </p:cNvSpPr>
              <p:nvPr/>
            </p:nvSpPr>
            <p:spPr bwMode="auto">
              <a:xfrm>
                <a:off x="208" y="163"/>
                <a:ext cx="12" cy="28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25" name="Freeform 75"/>
              <p:cNvSpPr>
                <a:spLocks noChangeArrowheads="1"/>
              </p:cNvSpPr>
              <p:nvPr/>
            </p:nvSpPr>
            <p:spPr bwMode="auto">
              <a:xfrm>
                <a:off x="211" y="168"/>
                <a:ext cx="7" cy="17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26" name="Freeform 76"/>
              <p:cNvSpPr>
                <a:spLocks noChangeArrowheads="1"/>
              </p:cNvSpPr>
              <p:nvPr/>
            </p:nvSpPr>
            <p:spPr bwMode="auto">
              <a:xfrm>
                <a:off x="211" y="170"/>
                <a:ext cx="3" cy="1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27" name="Freeform 77"/>
              <p:cNvSpPr>
                <a:spLocks noChangeArrowheads="1"/>
              </p:cNvSpPr>
              <p:nvPr/>
            </p:nvSpPr>
            <p:spPr bwMode="auto">
              <a:xfrm>
                <a:off x="212" y="180"/>
                <a:ext cx="1" cy="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28" name="Freeform 78"/>
              <p:cNvSpPr>
                <a:spLocks noChangeArrowheads="1"/>
              </p:cNvSpPr>
              <p:nvPr/>
            </p:nvSpPr>
            <p:spPr bwMode="auto">
              <a:xfrm>
                <a:off x="212" y="178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29" name="Freeform 79"/>
              <p:cNvSpPr>
                <a:spLocks noChangeArrowheads="1"/>
              </p:cNvSpPr>
              <p:nvPr/>
            </p:nvSpPr>
            <p:spPr bwMode="auto">
              <a:xfrm>
                <a:off x="212" y="174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30" name="Freeform 80"/>
              <p:cNvSpPr>
                <a:spLocks noChangeArrowheads="1"/>
              </p:cNvSpPr>
              <p:nvPr/>
            </p:nvSpPr>
            <p:spPr bwMode="auto">
              <a:xfrm>
                <a:off x="212" y="171"/>
                <a:ext cx="1" cy="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31" name="Freeform 81"/>
              <p:cNvSpPr>
                <a:spLocks noChangeArrowheads="1"/>
              </p:cNvSpPr>
              <p:nvPr/>
            </p:nvSpPr>
            <p:spPr bwMode="auto">
              <a:xfrm>
                <a:off x="211" y="175"/>
                <a:ext cx="1" cy="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32" name="Freeform 82"/>
              <p:cNvSpPr>
                <a:spLocks noChangeArrowheads="1"/>
              </p:cNvSpPr>
              <p:nvPr/>
            </p:nvSpPr>
            <p:spPr bwMode="auto">
              <a:xfrm>
                <a:off x="194" y="157"/>
                <a:ext cx="20" cy="3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33" name="Freeform 83"/>
              <p:cNvSpPr>
                <a:spLocks noChangeArrowheads="1"/>
              </p:cNvSpPr>
              <p:nvPr/>
            </p:nvSpPr>
            <p:spPr bwMode="auto">
              <a:xfrm>
                <a:off x="181" y="157"/>
                <a:ext cx="20" cy="3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34" name="Freeform 84"/>
              <p:cNvSpPr>
                <a:spLocks noChangeArrowheads="1"/>
              </p:cNvSpPr>
              <p:nvPr/>
            </p:nvSpPr>
            <p:spPr bwMode="auto">
              <a:xfrm>
                <a:off x="163" y="155"/>
                <a:ext cx="35" cy="4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35" name="Freeform 85"/>
              <p:cNvSpPr>
                <a:spLocks noChangeArrowheads="1"/>
              </p:cNvSpPr>
              <p:nvPr/>
            </p:nvSpPr>
            <p:spPr bwMode="auto">
              <a:xfrm>
                <a:off x="189" y="155"/>
                <a:ext cx="17" cy="4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36" name="Freeform 86"/>
              <p:cNvSpPr>
                <a:spLocks noChangeArrowheads="1"/>
              </p:cNvSpPr>
              <p:nvPr/>
            </p:nvSpPr>
            <p:spPr bwMode="auto">
              <a:xfrm>
                <a:off x="192" y="161"/>
                <a:ext cx="11" cy="2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37" name="Freeform 87"/>
              <p:cNvSpPr>
                <a:spLocks noChangeArrowheads="1"/>
              </p:cNvSpPr>
              <p:nvPr/>
            </p:nvSpPr>
            <p:spPr bwMode="auto">
              <a:xfrm>
                <a:off x="194" y="167"/>
                <a:ext cx="7" cy="17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38" name="Freeform 88"/>
              <p:cNvSpPr>
                <a:spLocks noChangeArrowheads="1"/>
              </p:cNvSpPr>
              <p:nvPr/>
            </p:nvSpPr>
            <p:spPr bwMode="auto">
              <a:xfrm>
                <a:off x="194" y="168"/>
                <a:ext cx="3" cy="1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39" name="Freeform 89"/>
              <p:cNvSpPr>
                <a:spLocks noChangeArrowheads="1"/>
              </p:cNvSpPr>
              <p:nvPr/>
            </p:nvSpPr>
            <p:spPr bwMode="auto">
              <a:xfrm>
                <a:off x="195" y="180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40" name="Freeform 90"/>
              <p:cNvSpPr>
                <a:spLocks noChangeArrowheads="1"/>
              </p:cNvSpPr>
              <p:nvPr/>
            </p:nvSpPr>
            <p:spPr bwMode="auto">
              <a:xfrm>
                <a:off x="196" y="177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41" name="Freeform 91"/>
              <p:cNvSpPr>
                <a:spLocks noChangeArrowheads="1"/>
              </p:cNvSpPr>
              <p:nvPr/>
            </p:nvSpPr>
            <p:spPr bwMode="auto">
              <a:xfrm>
                <a:off x="196" y="173"/>
                <a:ext cx="1" cy="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42" name="Freeform 92"/>
              <p:cNvSpPr>
                <a:spLocks noChangeArrowheads="1"/>
              </p:cNvSpPr>
              <p:nvPr/>
            </p:nvSpPr>
            <p:spPr bwMode="auto">
              <a:xfrm>
                <a:off x="195" y="170"/>
                <a:ext cx="1" cy="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43" name="Freeform 93"/>
              <p:cNvSpPr>
                <a:spLocks noChangeArrowheads="1"/>
              </p:cNvSpPr>
              <p:nvPr/>
            </p:nvSpPr>
            <p:spPr bwMode="auto">
              <a:xfrm>
                <a:off x="194" y="174"/>
                <a:ext cx="1" cy="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44" name="Freeform 94"/>
              <p:cNvSpPr>
                <a:spLocks noChangeArrowheads="1"/>
              </p:cNvSpPr>
              <p:nvPr/>
            </p:nvSpPr>
            <p:spPr bwMode="auto">
              <a:xfrm>
                <a:off x="176" y="155"/>
                <a:ext cx="21" cy="4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45" name="Freeform 95"/>
              <p:cNvSpPr>
                <a:spLocks noChangeArrowheads="1"/>
              </p:cNvSpPr>
              <p:nvPr/>
            </p:nvSpPr>
            <p:spPr bwMode="auto">
              <a:xfrm>
                <a:off x="163" y="155"/>
                <a:ext cx="21" cy="4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46" name="Freeform 96"/>
              <p:cNvSpPr>
                <a:spLocks noChangeArrowheads="1"/>
              </p:cNvSpPr>
              <p:nvPr/>
            </p:nvSpPr>
            <p:spPr bwMode="auto">
              <a:xfrm>
                <a:off x="156" y="156"/>
                <a:ext cx="30" cy="2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F9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47" name="Freeform 97"/>
              <p:cNvSpPr>
                <a:spLocks noChangeArrowheads="1"/>
              </p:cNvSpPr>
              <p:nvPr/>
            </p:nvSpPr>
            <p:spPr bwMode="auto">
              <a:xfrm>
                <a:off x="143" y="156"/>
                <a:ext cx="27" cy="2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A8E2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48" name="Freeform 98"/>
              <p:cNvSpPr>
                <a:spLocks noChangeArrowheads="1"/>
              </p:cNvSpPr>
              <p:nvPr/>
            </p:nvSpPr>
            <p:spPr bwMode="auto">
              <a:xfrm>
                <a:off x="162" y="157"/>
                <a:ext cx="20" cy="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0FF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49" name="Freeform 99"/>
              <p:cNvSpPr>
                <a:spLocks noChangeArrowheads="1"/>
              </p:cNvSpPr>
              <p:nvPr/>
            </p:nvSpPr>
            <p:spPr bwMode="auto">
              <a:xfrm>
                <a:off x="163" y="176"/>
                <a:ext cx="21" cy="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5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50" name="Freeform 100"/>
              <p:cNvSpPr>
                <a:spLocks noChangeArrowheads="1"/>
              </p:cNvSpPr>
              <p:nvPr/>
            </p:nvSpPr>
            <p:spPr bwMode="auto">
              <a:xfrm>
                <a:off x="160" y="156"/>
                <a:ext cx="14" cy="2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A8E2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51" name="Freeform 101"/>
              <p:cNvSpPr>
                <a:spLocks noChangeArrowheads="1"/>
              </p:cNvSpPr>
              <p:nvPr/>
            </p:nvSpPr>
            <p:spPr bwMode="auto">
              <a:xfrm>
                <a:off x="164" y="156"/>
                <a:ext cx="14" cy="2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A8E2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52" name="Freeform 102"/>
              <p:cNvSpPr>
                <a:spLocks noChangeArrowheads="1"/>
              </p:cNvSpPr>
              <p:nvPr/>
            </p:nvSpPr>
            <p:spPr bwMode="auto">
              <a:xfrm>
                <a:off x="168" y="156"/>
                <a:ext cx="14" cy="2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A8E2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53" name="Freeform 103"/>
              <p:cNvSpPr>
                <a:spLocks noChangeArrowheads="1"/>
              </p:cNvSpPr>
              <p:nvPr/>
            </p:nvSpPr>
            <p:spPr bwMode="auto">
              <a:xfrm>
                <a:off x="271" y="164"/>
                <a:ext cx="26" cy="3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54" name="Freeform 104"/>
              <p:cNvSpPr>
                <a:spLocks noChangeArrowheads="1"/>
              </p:cNvSpPr>
              <p:nvPr/>
            </p:nvSpPr>
            <p:spPr bwMode="auto">
              <a:xfrm>
                <a:off x="290" y="164"/>
                <a:ext cx="13" cy="3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55" name="Freeform 105"/>
              <p:cNvSpPr>
                <a:spLocks noChangeArrowheads="1"/>
              </p:cNvSpPr>
              <p:nvPr/>
            </p:nvSpPr>
            <p:spPr bwMode="auto">
              <a:xfrm>
                <a:off x="292" y="169"/>
                <a:ext cx="9" cy="2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56" name="Freeform 106"/>
              <p:cNvSpPr>
                <a:spLocks noChangeArrowheads="1"/>
              </p:cNvSpPr>
              <p:nvPr/>
            </p:nvSpPr>
            <p:spPr bwMode="auto">
              <a:xfrm>
                <a:off x="294" y="173"/>
                <a:ext cx="5" cy="1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57" name="Freeform 107"/>
              <p:cNvSpPr>
                <a:spLocks noChangeArrowheads="1"/>
              </p:cNvSpPr>
              <p:nvPr/>
            </p:nvSpPr>
            <p:spPr bwMode="auto">
              <a:xfrm>
                <a:off x="294" y="174"/>
                <a:ext cx="2" cy="1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58" name="Freeform 108"/>
              <p:cNvSpPr>
                <a:spLocks noChangeArrowheads="1"/>
              </p:cNvSpPr>
              <p:nvPr/>
            </p:nvSpPr>
            <p:spPr bwMode="auto">
              <a:xfrm>
                <a:off x="295" y="183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59" name="Freeform 109"/>
              <p:cNvSpPr>
                <a:spLocks noChangeArrowheads="1"/>
              </p:cNvSpPr>
              <p:nvPr/>
            </p:nvSpPr>
            <p:spPr bwMode="auto">
              <a:xfrm>
                <a:off x="295" y="181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60" name="Freeform 110"/>
              <p:cNvSpPr>
                <a:spLocks noChangeArrowheads="1"/>
              </p:cNvSpPr>
              <p:nvPr/>
            </p:nvSpPr>
            <p:spPr bwMode="auto">
              <a:xfrm>
                <a:off x="295" y="178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61" name="Freeform 111"/>
              <p:cNvSpPr>
                <a:spLocks noChangeArrowheads="1"/>
              </p:cNvSpPr>
              <p:nvPr/>
            </p:nvSpPr>
            <p:spPr bwMode="auto">
              <a:xfrm>
                <a:off x="295" y="176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62" name="Freeform 112"/>
              <p:cNvSpPr>
                <a:spLocks noChangeArrowheads="1"/>
              </p:cNvSpPr>
              <p:nvPr/>
            </p:nvSpPr>
            <p:spPr bwMode="auto">
              <a:xfrm>
                <a:off x="294" y="179"/>
                <a:ext cx="1" cy="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63" name="Freeform 113"/>
              <p:cNvSpPr>
                <a:spLocks noChangeArrowheads="1"/>
              </p:cNvSpPr>
              <p:nvPr/>
            </p:nvSpPr>
            <p:spPr bwMode="auto">
              <a:xfrm>
                <a:off x="281" y="164"/>
                <a:ext cx="15" cy="3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64" name="Freeform 114"/>
              <p:cNvSpPr>
                <a:spLocks noChangeArrowheads="1"/>
              </p:cNvSpPr>
              <p:nvPr/>
            </p:nvSpPr>
            <p:spPr bwMode="auto">
              <a:xfrm>
                <a:off x="271" y="164"/>
                <a:ext cx="15" cy="3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65" name="Freeform 115"/>
              <p:cNvSpPr>
                <a:spLocks noChangeArrowheads="1"/>
              </p:cNvSpPr>
              <p:nvPr/>
            </p:nvSpPr>
            <p:spPr bwMode="auto">
              <a:xfrm>
                <a:off x="255" y="161"/>
                <a:ext cx="28" cy="3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66" name="Freeform 116"/>
              <p:cNvSpPr>
                <a:spLocks noChangeArrowheads="1"/>
              </p:cNvSpPr>
              <p:nvPr/>
            </p:nvSpPr>
            <p:spPr bwMode="auto">
              <a:xfrm>
                <a:off x="276" y="161"/>
                <a:ext cx="14" cy="3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67" name="Freeform 117"/>
              <p:cNvSpPr>
                <a:spLocks noChangeArrowheads="1"/>
              </p:cNvSpPr>
              <p:nvPr/>
            </p:nvSpPr>
            <p:spPr bwMode="auto">
              <a:xfrm>
                <a:off x="278" y="166"/>
                <a:ext cx="10" cy="2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68" name="Freeform 118"/>
              <p:cNvSpPr>
                <a:spLocks noChangeArrowheads="1"/>
              </p:cNvSpPr>
              <p:nvPr/>
            </p:nvSpPr>
            <p:spPr bwMode="auto">
              <a:xfrm>
                <a:off x="280" y="171"/>
                <a:ext cx="6" cy="1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69" name="Freeform 119"/>
              <p:cNvSpPr>
                <a:spLocks noChangeArrowheads="1"/>
              </p:cNvSpPr>
              <p:nvPr/>
            </p:nvSpPr>
            <p:spPr bwMode="auto">
              <a:xfrm>
                <a:off x="280" y="172"/>
                <a:ext cx="3" cy="1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70" name="Freeform 120"/>
              <p:cNvSpPr>
                <a:spLocks noChangeArrowheads="1"/>
              </p:cNvSpPr>
              <p:nvPr/>
            </p:nvSpPr>
            <p:spPr bwMode="auto">
              <a:xfrm>
                <a:off x="281" y="182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71" name="Freeform 121"/>
              <p:cNvSpPr>
                <a:spLocks noChangeArrowheads="1"/>
              </p:cNvSpPr>
              <p:nvPr/>
            </p:nvSpPr>
            <p:spPr bwMode="auto">
              <a:xfrm>
                <a:off x="281" y="179"/>
                <a:ext cx="1" cy="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72" name="Freeform 122"/>
              <p:cNvSpPr>
                <a:spLocks noChangeArrowheads="1"/>
              </p:cNvSpPr>
              <p:nvPr/>
            </p:nvSpPr>
            <p:spPr bwMode="auto">
              <a:xfrm>
                <a:off x="281" y="176"/>
                <a:ext cx="1" cy="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73" name="Freeform 123"/>
              <p:cNvSpPr>
                <a:spLocks noChangeArrowheads="1"/>
              </p:cNvSpPr>
              <p:nvPr/>
            </p:nvSpPr>
            <p:spPr bwMode="auto">
              <a:xfrm>
                <a:off x="281" y="174"/>
                <a:ext cx="1" cy="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74" name="Freeform 124"/>
              <p:cNvSpPr>
                <a:spLocks noChangeArrowheads="1"/>
              </p:cNvSpPr>
              <p:nvPr/>
            </p:nvSpPr>
            <p:spPr bwMode="auto">
              <a:xfrm>
                <a:off x="280" y="177"/>
                <a:ext cx="1" cy="3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75" name="Freeform 125"/>
              <p:cNvSpPr>
                <a:spLocks noChangeArrowheads="1"/>
              </p:cNvSpPr>
              <p:nvPr/>
            </p:nvSpPr>
            <p:spPr bwMode="auto">
              <a:xfrm>
                <a:off x="266" y="161"/>
                <a:ext cx="17" cy="3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76" name="Freeform 126"/>
              <p:cNvSpPr>
                <a:spLocks noChangeArrowheads="1"/>
              </p:cNvSpPr>
              <p:nvPr/>
            </p:nvSpPr>
            <p:spPr bwMode="auto">
              <a:xfrm>
                <a:off x="255" y="161"/>
                <a:ext cx="17" cy="3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77" name="Freeform 127"/>
              <p:cNvSpPr>
                <a:spLocks noChangeArrowheads="1"/>
              </p:cNvSpPr>
              <p:nvPr/>
            </p:nvSpPr>
            <p:spPr bwMode="auto">
              <a:xfrm>
                <a:off x="7" y="141"/>
                <a:ext cx="13" cy="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F9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78" name="Freeform 128"/>
              <p:cNvSpPr>
                <a:spLocks noChangeArrowheads="1"/>
              </p:cNvSpPr>
              <p:nvPr/>
            </p:nvSpPr>
            <p:spPr bwMode="auto">
              <a:xfrm>
                <a:off x="7" y="141"/>
                <a:ext cx="11" cy="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79" name="Rectangle 129"/>
              <p:cNvSpPr>
                <a:spLocks noChangeArrowheads="1"/>
              </p:cNvSpPr>
              <p:nvPr/>
            </p:nvSpPr>
            <p:spPr bwMode="auto">
              <a:xfrm>
                <a:off x="8" y="142"/>
                <a:ext cx="9" cy="4"/>
              </a:xfrm>
              <a:prstGeom prst="rect">
                <a:avLst/>
              </a:prstGeom>
              <a:solidFill>
                <a:srgbClr val="FFB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180" name="Freeform 130"/>
              <p:cNvSpPr>
                <a:spLocks noChangeArrowheads="1"/>
              </p:cNvSpPr>
              <p:nvPr/>
            </p:nvSpPr>
            <p:spPr bwMode="auto">
              <a:xfrm>
                <a:off x="8" y="142"/>
                <a:ext cx="9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81" name="Freeform 131"/>
              <p:cNvSpPr>
                <a:spLocks noChangeArrowheads="1"/>
              </p:cNvSpPr>
              <p:nvPr/>
            </p:nvSpPr>
            <p:spPr bwMode="auto">
              <a:xfrm>
                <a:off x="10" y="142"/>
                <a:ext cx="7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82" name="Freeform 132"/>
              <p:cNvSpPr>
                <a:spLocks noChangeArrowheads="1"/>
              </p:cNvSpPr>
              <p:nvPr/>
            </p:nvSpPr>
            <p:spPr bwMode="auto">
              <a:xfrm>
                <a:off x="7" y="147"/>
                <a:ext cx="13" cy="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F9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83" name="Freeform 133"/>
              <p:cNvSpPr>
                <a:spLocks noChangeArrowheads="1"/>
              </p:cNvSpPr>
              <p:nvPr/>
            </p:nvSpPr>
            <p:spPr bwMode="auto">
              <a:xfrm>
                <a:off x="7" y="147"/>
                <a:ext cx="11" cy="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84" name="Rectangle 134"/>
              <p:cNvSpPr>
                <a:spLocks noChangeArrowheads="1"/>
              </p:cNvSpPr>
              <p:nvPr/>
            </p:nvSpPr>
            <p:spPr bwMode="auto">
              <a:xfrm>
                <a:off x="8" y="148"/>
                <a:ext cx="9" cy="4"/>
              </a:xfrm>
              <a:prstGeom prst="rect">
                <a:avLst/>
              </a:prstGeom>
              <a:solidFill>
                <a:srgbClr val="FFB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185" name="Freeform 135"/>
              <p:cNvSpPr>
                <a:spLocks noChangeArrowheads="1"/>
              </p:cNvSpPr>
              <p:nvPr/>
            </p:nvSpPr>
            <p:spPr bwMode="auto">
              <a:xfrm>
                <a:off x="8" y="148"/>
                <a:ext cx="9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86" name="Freeform 136"/>
              <p:cNvSpPr>
                <a:spLocks noChangeArrowheads="1"/>
              </p:cNvSpPr>
              <p:nvPr/>
            </p:nvSpPr>
            <p:spPr bwMode="auto">
              <a:xfrm>
                <a:off x="10" y="148"/>
                <a:ext cx="7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87" name="Freeform 137"/>
              <p:cNvSpPr>
                <a:spLocks noChangeArrowheads="1"/>
              </p:cNvSpPr>
              <p:nvPr/>
            </p:nvSpPr>
            <p:spPr bwMode="auto">
              <a:xfrm>
                <a:off x="0" y="162"/>
                <a:ext cx="124" cy="1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88" name="Freeform 138"/>
              <p:cNvSpPr>
                <a:spLocks noChangeArrowheads="1"/>
              </p:cNvSpPr>
              <p:nvPr/>
            </p:nvSpPr>
            <p:spPr bwMode="auto">
              <a:xfrm>
                <a:off x="0" y="162"/>
                <a:ext cx="116" cy="1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89" name="Freeform 139"/>
              <p:cNvSpPr>
                <a:spLocks noChangeArrowheads="1"/>
              </p:cNvSpPr>
              <p:nvPr/>
            </p:nvSpPr>
            <p:spPr bwMode="auto">
              <a:xfrm>
                <a:off x="3" y="162"/>
                <a:ext cx="13" cy="1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90" name="Freeform 140"/>
              <p:cNvSpPr>
                <a:spLocks noChangeArrowheads="1"/>
              </p:cNvSpPr>
              <p:nvPr/>
            </p:nvSpPr>
            <p:spPr bwMode="auto">
              <a:xfrm>
                <a:off x="10" y="162"/>
                <a:ext cx="13" cy="1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91" name="Freeform 141"/>
              <p:cNvSpPr>
                <a:spLocks noChangeArrowheads="1"/>
              </p:cNvSpPr>
              <p:nvPr/>
            </p:nvSpPr>
            <p:spPr bwMode="auto">
              <a:xfrm>
                <a:off x="62" y="162"/>
                <a:ext cx="20" cy="1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92" name="Freeform 142"/>
              <p:cNvSpPr>
                <a:spLocks noChangeArrowheads="1"/>
              </p:cNvSpPr>
              <p:nvPr/>
            </p:nvSpPr>
            <p:spPr bwMode="auto">
              <a:xfrm>
                <a:off x="79" y="162"/>
                <a:ext cx="14" cy="1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93" name="Freeform 143"/>
              <p:cNvSpPr>
                <a:spLocks noChangeArrowheads="1"/>
              </p:cNvSpPr>
              <p:nvPr/>
            </p:nvSpPr>
            <p:spPr bwMode="auto">
              <a:xfrm>
                <a:off x="69" y="162"/>
                <a:ext cx="15" cy="1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94" name="Freeform 144"/>
              <p:cNvSpPr>
                <a:spLocks noChangeArrowheads="1"/>
              </p:cNvSpPr>
              <p:nvPr/>
            </p:nvSpPr>
            <p:spPr bwMode="auto">
              <a:xfrm>
                <a:off x="27" y="112"/>
                <a:ext cx="67" cy="48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95" name="Freeform 145"/>
              <p:cNvSpPr>
                <a:spLocks noChangeArrowheads="1"/>
              </p:cNvSpPr>
              <p:nvPr/>
            </p:nvSpPr>
            <p:spPr bwMode="auto">
              <a:xfrm>
                <a:off x="29" y="116"/>
                <a:ext cx="63" cy="4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96" name="Freeform 146"/>
              <p:cNvSpPr>
                <a:spLocks noChangeArrowheads="1"/>
              </p:cNvSpPr>
              <p:nvPr/>
            </p:nvSpPr>
            <p:spPr bwMode="auto">
              <a:xfrm>
                <a:off x="30" y="117"/>
                <a:ext cx="3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97" name="Freeform 147"/>
              <p:cNvSpPr>
                <a:spLocks noChangeArrowheads="1"/>
              </p:cNvSpPr>
              <p:nvPr/>
            </p:nvSpPr>
            <p:spPr bwMode="auto">
              <a:xfrm>
                <a:off x="34" y="117"/>
                <a:ext cx="2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98" name="Freeform 148"/>
              <p:cNvSpPr>
                <a:spLocks noChangeArrowheads="1"/>
              </p:cNvSpPr>
              <p:nvPr/>
            </p:nvSpPr>
            <p:spPr bwMode="auto">
              <a:xfrm>
                <a:off x="38" y="117"/>
                <a:ext cx="2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199" name="Freeform 149"/>
              <p:cNvSpPr>
                <a:spLocks noChangeArrowheads="1"/>
              </p:cNvSpPr>
              <p:nvPr/>
            </p:nvSpPr>
            <p:spPr bwMode="auto">
              <a:xfrm>
                <a:off x="41" y="117"/>
                <a:ext cx="3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00" name="Freeform 150"/>
              <p:cNvSpPr>
                <a:spLocks noChangeArrowheads="1"/>
              </p:cNvSpPr>
              <p:nvPr/>
            </p:nvSpPr>
            <p:spPr bwMode="auto">
              <a:xfrm>
                <a:off x="45" y="117"/>
                <a:ext cx="2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01" name="Freeform 151"/>
              <p:cNvSpPr>
                <a:spLocks noChangeArrowheads="1"/>
              </p:cNvSpPr>
              <p:nvPr/>
            </p:nvSpPr>
            <p:spPr bwMode="auto">
              <a:xfrm>
                <a:off x="49" y="117"/>
                <a:ext cx="2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02" name="Freeform 152"/>
              <p:cNvSpPr>
                <a:spLocks noChangeArrowheads="1"/>
              </p:cNvSpPr>
              <p:nvPr/>
            </p:nvSpPr>
            <p:spPr bwMode="auto">
              <a:xfrm>
                <a:off x="52" y="117"/>
                <a:ext cx="2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03" name="Freeform 153"/>
              <p:cNvSpPr>
                <a:spLocks noChangeArrowheads="1"/>
              </p:cNvSpPr>
              <p:nvPr/>
            </p:nvSpPr>
            <p:spPr bwMode="auto">
              <a:xfrm>
                <a:off x="56" y="117"/>
                <a:ext cx="2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04" name="Freeform 154"/>
              <p:cNvSpPr>
                <a:spLocks noChangeArrowheads="1"/>
              </p:cNvSpPr>
              <p:nvPr/>
            </p:nvSpPr>
            <p:spPr bwMode="auto">
              <a:xfrm>
                <a:off x="60" y="117"/>
                <a:ext cx="3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05" name="Freeform 155"/>
              <p:cNvSpPr>
                <a:spLocks noChangeArrowheads="1"/>
              </p:cNvSpPr>
              <p:nvPr/>
            </p:nvSpPr>
            <p:spPr bwMode="auto">
              <a:xfrm>
                <a:off x="65" y="117"/>
                <a:ext cx="2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06" name="Freeform 156"/>
              <p:cNvSpPr>
                <a:spLocks noChangeArrowheads="1"/>
              </p:cNvSpPr>
              <p:nvPr/>
            </p:nvSpPr>
            <p:spPr bwMode="auto">
              <a:xfrm>
                <a:off x="69" y="117"/>
                <a:ext cx="3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07" name="Freeform 157"/>
              <p:cNvSpPr>
                <a:spLocks noChangeArrowheads="1"/>
              </p:cNvSpPr>
              <p:nvPr/>
            </p:nvSpPr>
            <p:spPr bwMode="auto">
              <a:xfrm>
                <a:off x="74" y="117"/>
                <a:ext cx="2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08" name="Freeform 158"/>
              <p:cNvSpPr>
                <a:spLocks noChangeArrowheads="1"/>
              </p:cNvSpPr>
              <p:nvPr/>
            </p:nvSpPr>
            <p:spPr bwMode="auto">
              <a:xfrm>
                <a:off x="79" y="117"/>
                <a:ext cx="2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09" name="Freeform 159"/>
              <p:cNvSpPr>
                <a:spLocks noChangeArrowheads="1"/>
              </p:cNvSpPr>
              <p:nvPr/>
            </p:nvSpPr>
            <p:spPr bwMode="auto">
              <a:xfrm>
                <a:off x="83" y="117"/>
                <a:ext cx="3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10" name="Freeform 160"/>
              <p:cNvSpPr>
                <a:spLocks noChangeArrowheads="1"/>
              </p:cNvSpPr>
              <p:nvPr/>
            </p:nvSpPr>
            <p:spPr bwMode="auto">
              <a:xfrm>
                <a:off x="88" y="117"/>
                <a:ext cx="2" cy="4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11" name="Freeform 161"/>
              <p:cNvSpPr>
                <a:spLocks noChangeArrowheads="1"/>
              </p:cNvSpPr>
              <p:nvPr/>
            </p:nvSpPr>
            <p:spPr bwMode="auto">
              <a:xfrm>
                <a:off x="60" y="112"/>
                <a:ext cx="36" cy="48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12" name="Freeform 162"/>
              <p:cNvSpPr>
                <a:spLocks noChangeArrowheads="1"/>
              </p:cNvSpPr>
              <p:nvPr/>
            </p:nvSpPr>
            <p:spPr bwMode="auto">
              <a:xfrm>
                <a:off x="54" y="112"/>
                <a:ext cx="10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13" name="Freeform 163"/>
              <p:cNvSpPr>
                <a:spLocks noChangeArrowheads="1"/>
              </p:cNvSpPr>
              <p:nvPr/>
            </p:nvSpPr>
            <p:spPr bwMode="auto">
              <a:xfrm>
                <a:off x="62" y="112"/>
                <a:ext cx="6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14" name="Freeform 164"/>
              <p:cNvSpPr>
                <a:spLocks noChangeArrowheads="1"/>
              </p:cNvSpPr>
              <p:nvPr/>
            </p:nvSpPr>
            <p:spPr bwMode="auto">
              <a:xfrm>
                <a:off x="57" y="112"/>
                <a:ext cx="8" cy="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15" name="Freeform 165"/>
              <p:cNvSpPr>
                <a:spLocks noChangeArrowheads="1"/>
              </p:cNvSpPr>
              <p:nvPr/>
            </p:nvSpPr>
            <p:spPr bwMode="auto">
              <a:xfrm>
                <a:off x="43" y="85"/>
                <a:ext cx="93" cy="24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16" name="Freeform 166"/>
              <p:cNvSpPr>
                <a:spLocks noChangeArrowheads="1"/>
              </p:cNvSpPr>
              <p:nvPr/>
            </p:nvSpPr>
            <p:spPr bwMode="auto">
              <a:xfrm>
                <a:off x="43" y="85"/>
                <a:ext cx="93" cy="2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17" name="Freeform 167"/>
              <p:cNvSpPr>
                <a:spLocks noChangeArrowheads="1"/>
              </p:cNvSpPr>
              <p:nvPr/>
            </p:nvSpPr>
            <p:spPr bwMode="auto">
              <a:xfrm>
                <a:off x="61" y="45"/>
                <a:ext cx="17" cy="36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6DC4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18" name="Freeform 168"/>
              <p:cNvSpPr>
                <a:spLocks noChangeArrowheads="1"/>
              </p:cNvSpPr>
              <p:nvPr/>
            </p:nvSpPr>
            <p:spPr bwMode="auto">
              <a:xfrm>
                <a:off x="141" y="86"/>
                <a:ext cx="14" cy="27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19" name="Freeform 169"/>
              <p:cNvSpPr>
                <a:spLocks noChangeArrowheads="1"/>
              </p:cNvSpPr>
              <p:nvPr/>
            </p:nvSpPr>
            <p:spPr bwMode="auto">
              <a:xfrm>
                <a:off x="139" y="114"/>
                <a:ext cx="17" cy="29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5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20" name="Freeform 170"/>
              <p:cNvSpPr>
                <a:spLocks noChangeArrowheads="1"/>
              </p:cNvSpPr>
              <p:nvPr/>
            </p:nvSpPr>
            <p:spPr bwMode="auto">
              <a:xfrm>
                <a:off x="141" y="89"/>
                <a:ext cx="19" cy="21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005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221" name="Rectangle 171"/>
              <p:cNvSpPr>
                <a:spLocks noChangeArrowheads="1"/>
              </p:cNvSpPr>
              <p:nvPr/>
            </p:nvSpPr>
            <p:spPr bwMode="auto">
              <a:xfrm>
                <a:off x="155" y="90"/>
                <a:ext cx="7" cy="19"/>
              </a:xfrm>
              <a:prstGeom prst="rect">
                <a:avLst/>
              </a:prstGeom>
              <a:solidFill>
                <a:srgbClr val="005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buSzPct val="100000"/>
                </a:pPr>
                <a:endParaRPr lang="zh-CN" altLang="zh-CN" sz="1800">
                  <a:latin typeface="Calibri" pitchFamily="34" charset="0"/>
                  <a:sym typeface="宋体" pitchFamily="2" charset="-122"/>
                </a:endParaRPr>
              </a:p>
            </p:txBody>
          </p:sp>
        </p:grpSp>
        <p:grpSp>
          <p:nvGrpSpPr>
            <p:cNvPr id="12" name="Group 362"/>
            <p:cNvGrpSpPr>
              <a:grpSpLocks/>
            </p:cNvGrpSpPr>
            <p:nvPr/>
          </p:nvGrpSpPr>
          <p:grpSpPr bwMode="auto">
            <a:xfrm>
              <a:off x="7756525" y="1366838"/>
              <a:ext cx="777875" cy="519112"/>
              <a:chOff x="0" y="0"/>
              <a:chExt cx="620713" cy="338138"/>
            </a:xfrm>
          </p:grpSpPr>
          <p:sp>
            <p:nvSpPr>
              <p:cNvPr id="50" name="Freeform 45"/>
              <p:cNvSpPr>
                <a:spLocks noEditPoints="1" noChangeArrowheads="1"/>
              </p:cNvSpPr>
              <p:nvPr/>
            </p:nvSpPr>
            <p:spPr bwMode="auto">
              <a:xfrm>
                <a:off x="0" y="230188"/>
                <a:ext cx="620713" cy="10795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51" name="Freeform 249"/>
              <p:cNvSpPr>
                <a:spLocks noChangeArrowheads="1"/>
              </p:cNvSpPr>
              <p:nvPr/>
            </p:nvSpPr>
            <p:spPr bwMode="auto">
              <a:xfrm>
                <a:off x="277812" y="49213"/>
                <a:ext cx="193675" cy="2222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3D61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52" name="Freeform 250"/>
              <p:cNvSpPr>
                <a:spLocks noChangeArrowheads="1"/>
              </p:cNvSpPr>
              <p:nvPr/>
            </p:nvSpPr>
            <p:spPr bwMode="auto">
              <a:xfrm>
                <a:off x="277812" y="31750"/>
                <a:ext cx="193675" cy="39688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53" name="Oval 252"/>
              <p:cNvSpPr>
                <a:spLocks noChangeArrowheads="1"/>
              </p:cNvSpPr>
              <p:nvPr/>
            </p:nvSpPr>
            <p:spPr bwMode="auto">
              <a:xfrm>
                <a:off x="407987" y="0"/>
                <a:ext cx="19050" cy="158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>
                  <a:buSzPct val="100000"/>
                </a:pPr>
                <a:endParaRPr lang="zh-CN" altLang="zh-CN" sz="1800">
                  <a:latin typeface="宋体" pitchFamily="2" charset="-122"/>
                  <a:sym typeface="宋体" pitchFamily="2" charset="-122"/>
                </a:endParaRPr>
              </a:p>
            </p:txBody>
          </p:sp>
          <p:sp>
            <p:nvSpPr>
              <p:cNvPr id="54" name="Freeform 255"/>
              <p:cNvSpPr>
                <a:spLocks noChangeArrowheads="1"/>
              </p:cNvSpPr>
              <p:nvPr/>
            </p:nvSpPr>
            <p:spPr bwMode="auto">
              <a:xfrm>
                <a:off x="373062" y="42863"/>
                <a:ext cx="6350" cy="15240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</p:grpSp>
        <p:grpSp>
          <p:nvGrpSpPr>
            <p:cNvPr id="13" name="Group 368"/>
            <p:cNvGrpSpPr>
              <a:grpSpLocks/>
            </p:cNvGrpSpPr>
            <p:nvPr/>
          </p:nvGrpSpPr>
          <p:grpSpPr bwMode="auto">
            <a:xfrm>
              <a:off x="7835900" y="2943225"/>
              <a:ext cx="777875" cy="519113"/>
              <a:chOff x="0" y="0"/>
              <a:chExt cx="620713" cy="338138"/>
            </a:xfrm>
          </p:grpSpPr>
          <p:sp>
            <p:nvSpPr>
              <p:cNvPr id="44" name="Freeform 45"/>
              <p:cNvSpPr>
                <a:spLocks noEditPoints="1" noChangeArrowheads="1"/>
              </p:cNvSpPr>
              <p:nvPr/>
            </p:nvSpPr>
            <p:spPr bwMode="auto">
              <a:xfrm>
                <a:off x="0" y="230188"/>
                <a:ext cx="620713" cy="10795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45" name="Freeform 249"/>
              <p:cNvSpPr>
                <a:spLocks noChangeArrowheads="1"/>
              </p:cNvSpPr>
              <p:nvPr/>
            </p:nvSpPr>
            <p:spPr bwMode="auto">
              <a:xfrm>
                <a:off x="277812" y="49213"/>
                <a:ext cx="193675" cy="22225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3D61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46" name="Freeform 250"/>
              <p:cNvSpPr>
                <a:spLocks noChangeArrowheads="1"/>
              </p:cNvSpPr>
              <p:nvPr/>
            </p:nvSpPr>
            <p:spPr bwMode="auto">
              <a:xfrm>
                <a:off x="277812" y="31750"/>
                <a:ext cx="193675" cy="39688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  <p:sp>
            <p:nvSpPr>
              <p:cNvPr id="47" name="Oval 251"/>
              <p:cNvSpPr>
                <a:spLocks noChangeArrowheads="1"/>
              </p:cNvSpPr>
              <p:nvPr/>
            </p:nvSpPr>
            <p:spPr bwMode="auto">
              <a:xfrm>
                <a:off x="433387" y="0"/>
                <a:ext cx="19050" cy="158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>
                  <a:buSzPct val="100000"/>
                </a:pPr>
                <a:endParaRPr lang="zh-CN" altLang="zh-CN" sz="1800">
                  <a:latin typeface="宋体" pitchFamily="2" charset="-122"/>
                  <a:sym typeface="宋体" pitchFamily="2" charset="-122"/>
                </a:endParaRPr>
              </a:p>
            </p:txBody>
          </p:sp>
          <p:sp>
            <p:nvSpPr>
              <p:cNvPr id="48" name="Oval 252"/>
              <p:cNvSpPr>
                <a:spLocks noChangeArrowheads="1"/>
              </p:cNvSpPr>
              <p:nvPr/>
            </p:nvSpPr>
            <p:spPr bwMode="auto">
              <a:xfrm>
                <a:off x="407987" y="0"/>
                <a:ext cx="19050" cy="158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>
                  <a:buSzPct val="100000"/>
                </a:pPr>
                <a:endParaRPr lang="zh-CN" altLang="zh-CN" sz="1800">
                  <a:latin typeface="宋体" pitchFamily="2" charset="-122"/>
                  <a:sym typeface="宋体" pitchFamily="2" charset="-122"/>
                </a:endParaRPr>
              </a:p>
            </p:txBody>
          </p:sp>
          <p:sp>
            <p:nvSpPr>
              <p:cNvPr id="49" name="Freeform 255"/>
              <p:cNvSpPr>
                <a:spLocks noChangeArrowheads="1"/>
              </p:cNvSpPr>
              <p:nvPr/>
            </p:nvSpPr>
            <p:spPr bwMode="auto">
              <a:xfrm>
                <a:off x="373062" y="42863"/>
                <a:ext cx="6350" cy="152400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 dirty="0"/>
              </a:p>
            </p:txBody>
          </p:sp>
        </p:grpSp>
        <p:grpSp>
          <p:nvGrpSpPr>
            <p:cNvPr id="14" name="Group 375"/>
            <p:cNvGrpSpPr>
              <a:grpSpLocks/>
            </p:cNvGrpSpPr>
            <p:nvPr/>
          </p:nvGrpSpPr>
          <p:grpSpPr bwMode="auto">
            <a:xfrm>
              <a:off x="161925" y="2184400"/>
              <a:ext cx="742950" cy="946150"/>
              <a:chOff x="0" y="0"/>
              <a:chExt cx="544" cy="545"/>
            </a:xfrm>
          </p:grpSpPr>
          <p:grpSp>
            <p:nvGrpSpPr>
              <p:cNvPr id="19" name="Group 376"/>
              <p:cNvGrpSpPr>
                <a:grpSpLocks/>
              </p:cNvGrpSpPr>
              <p:nvPr/>
            </p:nvGrpSpPr>
            <p:grpSpPr bwMode="auto">
              <a:xfrm>
                <a:off x="0" y="91"/>
                <a:ext cx="544" cy="454"/>
                <a:chOff x="0" y="0"/>
                <a:chExt cx="313" cy="555"/>
              </a:xfrm>
            </p:grpSpPr>
            <p:grpSp>
              <p:nvGrpSpPr>
                <p:cNvPr id="23" name="Group 377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313" cy="555"/>
                  <a:chOff x="0" y="0"/>
                  <a:chExt cx="313" cy="555"/>
                </a:xfrm>
              </p:grpSpPr>
              <p:sp>
                <p:nvSpPr>
                  <p:cNvPr id="36" name="Rectangle 72"/>
                  <p:cNvSpPr>
                    <a:spLocks noChangeArrowheads="1"/>
                  </p:cNvSpPr>
                  <p:nvPr/>
                </p:nvSpPr>
                <p:spPr bwMode="auto">
                  <a:xfrm>
                    <a:off x="0" y="1"/>
                    <a:ext cx="313" cy="554"/>
                  </a:xfrm>
                  <a:prstGeom prst="rect">
                    <a:avLst/>
                  </a:prstGeom>
                  <a:solidFill>
                    <a:srgbClr val="9F9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>
                      <a:buSzPct val="100000"/>
                    </a:pPr>
                    <a:endParaRPr lang="zh-CN" altLang="zh-CN" sz="1200">
                      <a:latin typeface="Calibri" pitchFamily="34" charset="0"/>
                      <a:sym typeface="宋体" pitchFamily="2" charset="-122"/>
                    </a:endParaRPr>
                  </a:p>
                </p:txBody>
              </p:sp>
              <p:sp>
                <p:nvSpPr>
                  <p:cNvPr id="37" name="Rectangle 73"/>
                  <p:cNvSpPr>
                    <a:spLocks noChangeArrowheads="1"/>
                  </p:cNvSpPr>
                  <p:nvPr/>
                </p:nvSpPr>
                <p:spPr bwMode="auto">
                  <a:xfrm>
                    <a:off x="246" y="1"/>
                    <a:ext cx="67" cy="554"/>
                  </a:xfrm>
                  <a:prstGeom prst="rect">
                    <a:avLst/>
                  </a:prstGeom>
                  <a:solidFill>
                    <a:srgbClr val="5F5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>
                      <a:buSzPct val="100000"/>
                    </a:pPr>
                    <a:endParaRPr lang="zh-CN" altLang="zh-CN" sz="1200">
                      <a:latin typeface="Calibri" pitchFamily="34" charset="0"/>
                      <a:sym typeface="宋体" pitchFamily="2" charset="-122"/>
                    </a:endParaRPr>
                  </a:p>
                </p:txBody>
              </p:sp>
              <p:grpSp>
                <p:nvGrpSpPr>
                  <p:cNvPr id="38" name="Group 380"/>
                  <p:cNvGrpSpPr>
                    <a:grpSpLocks/>
                  </p:cNvGrpSpPr>
                  <p:nvPr/>
                </p:nvGrpSpPr>
                <p:grpSpPr bwMode="auto">
                  <a:xfrm>
                    <a:off x="33" y="0"/>
                    <a:ext cx="180" cy="555"/>
                    <a:chOff x="0" y="0"/>
                    <a:chExt cx="180" cy="555"/>
                  </a:xfrm>
                </p:grpSpPr>
                <p:sp>
                  <p:nvSpPr>
                    <p:cNvPr id="39" name="Line 7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0" y="0"/>
                      <a:ext cx="1" cy="554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5F5F7F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350" dirty="0"/>
                    </a:p>
                  </p:txBody>
                </p:sp>
                <p:sp>
                  <p:nvSpPr>
                    <p:cNvPr id="40" name="Line 7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5" y="1"/>
                      <a:ext cx="1" cy="554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5F5F7F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350" dirty="0"/>
                    </a:p>
                  </p:txBody>
                </p:sp>
                <p:sp>
                  <p:nvSpPr>
                    <p:cNvPr id="41" name="Line 7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0" y="1"/>
                      <a:ext cx="1" cy="554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5F5F7F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350" dirty="0"/>
                    </a:p>
                  </p:txBody>
                </p:sp>
                <p:sp>
                  <p:nvSpPr>
                    <p:cNvPr id="42" name="Line 7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34" y="1"/>
                      <a:ext cx="1" cy="554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5F5F7F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350" dirty="0"/>
                    </a:p>
                  </p:txBody>
                </p:sp>
                <p:sp>
                  <p:nvSpPr>
                    <p:cNvPr id="43" name="Line 7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79" y="1"/>
                      <a:ext cx="1" cy="554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5F5F7F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350" dirty="0"/>
                    </a:p>
                  </p:txBody>
                </p:sp>
              </p:grpSp>
            </p:grpSp>
            <p:sp>
              <p:nvSpPr>
                <p:cNvPr id="24" name="Rectangle 80"/>
                <p:cNvSpPr>
                  <a:spLocks noChangeArrowheads="1"/>
                </p:cNvSpPr>
                <p:nvPr/>
              </p:nvSpPr>
              <p:spPr bwMode="auto">
                <a:xfrm>
                  <a:off x="39" y="46"/>
                  <a:ext cx="259" cy="509"/>
                </a:xfrm>
                <a:prstGeom prst="rect">
                  <a:avLst/>
                </a:prstGeom>
                <a:solidFill>
                  <a:srgbClr val="BFBF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buSzPct val="100000"/>
                  </a:pPr>
                  <a:endParaRPr lang="zh-CN" altLang="zh-CN" sz="1200">
                    <a:latin typeface="Calibri" pitchFamily="34" charset="0"/>
                    <a:sym typeface="宋体" pitchFamily="2" charset="-122"/>
                  </a:endParaRPr>
                </a:p>
              </p:txBody>
            </p:sp>
            <p:sp>
              <p:nvSpPr>
                <p:cNvPr id="25" name="Rectangle 81"/>
                <p:cNvSpPr>
                  <a:spLocks noChangeArrowheads="1"/>
                </p:cNvSpPr>
                <p:nvPr/>
              </p:nvSpPr>
              <p:spPr bwMode="auto">
                <a:xfrm>
                  <a:off x="46" y="61"/>
                  <a:ext cx="246" cy="449"/>
                </a:xfrm>
                <a:prstGeom prst="rect">
                  <a:avLst/>
                </a:prstGeom>
                <a:solidFill>
                  <a:srgbClr val="5F5F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buSzPct val="100000"/>
                  </a:pPr>
                  <a:endParaRPr lang="zh-CN" altLang="zh-CN" sz="1200">
                    <a:latin typeface="Calibri" pitchFamily="34" charset="0"/>
                    <a:sym typeface="宋体" pitchFamily="2" charset="-122"/>
                  </a:endParaRPr>
                </a:p>
              </p:txBody>
            </p:sp>
            <p:sp>
              <p:nvSpPr>
                <p:cNvPr id="26" name="Rectangle 82"/>
                <p:cNvSpPr>
                  <a:spLocks noChangeArrowheads="1"/>
                </p:cNvSpPr>
                <p:nvPr/>
              </p:nvSpPr>
              <p:spPr bwMode="auto">
                <a:xfrm>
                  <a:off x="35" y="46"/>
                  <a:ext cx="268" cy="30"/>
                </a:xfrm>
                <a:prstGeom prst="rect">
                  <a:avLst/>
                </a:prstGeom>
                <a:solidFill>
                  <a:srgbClr val="7F7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buSzPct val="100000"/>
                  </a:pPr>
                  <a:endParaRPr lang="zh-CN" altLang="zh-CN" sz="1200">
                    <a:latin typeface="Calibri" pitchFamily="34" charset="0"/>
                    <a:sym typeface="宋体" pitchFamily="2" charset="-122"/>
                  </a:endParaRPr>
                </a:p>
              </p:txBody>
            </p:sp>
            <p:sp>
              <p:nvSpPr>
                <p:cNvPr id="27" name="Rectangle 83"/>
                <p:cNvSpPr>
                  <a:spLocks noChangeArrowheads="1"/>
                </p:cNvSpPr>
                <p:nvPr/>
              </p:nvSpPr>
              <p:spPr bwMode="auto">
                <a:xfrm>
                  <a:off x="35" y="227"/>
                  <a:ext cx="268" cy="30"/>
                </a:xfrm>
                <a:prstGeom prst="rect">
                  <a:avLst/>
                </a:prstGeom>
                <a:solidFill>
                  <a:srgbClr val="7F7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buSzPct val="100000"/>
                  </a:pPr>
                  <a:endParaRPr lang="zh-CN" altLang="zh-CN" sz="1200">
                    <a:latin typeface="Calibri" pitchFamily="34" charset="0"/>
                    <a:sym typeface="宋体" pitchFamily="2" charset="-122"/>
                  </a:endParaRPr>
                </a:p>
              </p:txBody>
            </p:sp>
            <p:sp>
              <p:nvSpPr>
                <p:cNvPr id="28" name="Rectangle 84"/>
                <p:cNvSpPr>
                  <a:spLocks noChangeArrowheads="1"/>
                </p:cNvSpPr>
                <p:nvPr/>
              </p:nvSpPr>
              <p:spPr bwMode="auto">
                <a:xfrm>
                  <a:off x="35" y="316"/>
                  <a:ext cx="268" cy="29"/>
                </a:xfrm>
                <a:prstGeom prst="rect">
                  <a:avLst/>
                </a:prstGeom>
                <a:solidFill>
                  <a:srgbClr val="7F7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buSzPct val="100000"/>
                  </a:pPr>
                  <a:endParaRPr lang="zh-CN" altLang="zh-CN" sz="1200">
                    <a:latin typeface="Calibri" pitchFamily="34" charset="0"/>
                    <a:sym typeface="宋体" pitchFamily="2" charset="-122"/>
                  </a:endParaRPr>
                </a:p>
              </p:txBody>
            </p:sp>
            <p:sp>
              <p:nvSpPr>
                <p:cNvPr id="29" name="Rectangle 85"/>
                <p:cNvSpPr>
                  <a:spLocks noChangeArrowheads="1"/>
                </p:cNvSpPr>
                <p:nvPr/>
              </p:nvSpPr>
              <p:spPr bwMode="auto">
                <a:xfrm>
                  <a:off x="35" y="405"/>
                  <a:ext cx="268" cy="30"/>
                </a:xfrm>
                <a:prstGeom prst="rect">
                  <a:avLst/>
                </a:prstGeom>
                <a:solidFill>
                  <a:srgbClr val="7F7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buSzPct val="100000"/>
                  </a:pPr>
                  <a:endParaRPr lang="zh-CN" altLang="zh-CN" sz="1200">
                    <a:latin typeface="Calibri" pitchFamily="34" charset="0"/>
                    <a:sym typeface="宋体" pitchFamily="2" charset="-122"/>
                  </a:endParaRPr>
                </a:p>
              </p:txBody>
            </p:sp>
            <p:sp>
              <p:nvSpPr>
                <p:cNvPr id="30" name="Rectangle 86"/>
                <p:cNvSpPr>
                  <a:spLocks noChangeArrowheads="1"/>
                </p:cNvSpPr>
                <p:nvPr/>
              </p:nvSpPr>
              <p:spPr bwMode="auto">
                <a:xfrm>
                  <a:off x="35" y="495"/>
                  <a:ext cx="268" cy="30"/>
                </a:xfrm>
                <a:prstGeom prst="rect">
                  <a:avLst/>
                </a:prstGeom>
                <a:solidFill>
                  <a:srgbClr val="7F7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buSzPct val="100000"/>
                  </a:pPr>
                  <a:endParaRPr lang="zh-CN" altLang="zh-CN" sz="1200">
                    <a:latin typeface="Calibri" pitchFamily="34" charset="0"/>
                    <a:sym typeface="宋体" pitchFamily="2" charset="-122"/>
                  </a:endParaRPr>
                </a:p>
              </p:txBody>
            </p:sp>
            <p:sp>
              <p:nvSpPr>
                <p:cNvPr id="31" name="Rectangle 87"/>
                <p:cNvSpPr>
                  <a:spLocks noChangeArrowheads="1"/>
                </p:cNvSpPr>
                <p:nvPr/>
              </p:nvSpPr>
              <p:spPr bwMode="auto">
                <a:xfrm>
                  <a:off x="35" y="136"/>
                  <a:ext cx="268" cy="30"/>
                </a:xfrm>
                <a:prstGeom prst="rect">
                  <a:avLst/>
                </a:prstGeom>
                <a:solidFill>
                  <a:srgbClr val="7F7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buSzPct val="100000"/>
                  </a:pPr>
                  <a:endParaRPr lang="zh-CN" altLang="zh-CN" sz="1200">
                    <a:latin typeface="Calibri" pitchFamily="34" charset="0"/>
                    <a:sym typeface="宋体" pitchFamily="2" charset="-122"/>
                  </a:endParaRPr>
                </a:p>
              </p:txBody>
            </p:sp>
            <p:sp>
              <p:nvSpPr>
                <p:cNvPr id="32" name="Rectangle 88"/>
                <p:cNvSpPr>
                  <a:spLocks noChangeArrowheads="1"/>
                </p:cNvSpPr>
                <p:nvPr/>
              </p:nvSpPr>
              <p:spPr bwMode="auto">
                <a:xfrm>
                  <a:off x="91" y="65"/>
                  <a:ext cx="5" cy="443"/>
                </a:xfrm>
                <a:prstGeom prst="rect">
                  <a:avLst/>
                </a:prstGeom>
                <a:solidFill>
                  <a:srgbClr val="7F7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buSzPct val="100000"/>
                  </a:pPr>
                  <a:endParaRPr lang="zh-CN" altLang="zh-CN" sz="1200">
                    <a:latin typeface="Calibri" pitchFamily="34" charset="0"/>
                    <a:sym typeface="宋体" pitchFamily="2" charset="-122"/>
                  </a:endParaRPr>
                </a:p>
              </p:txBody>
            </p:sp>
            <p:sp>
              <p:nvSpPr>
                <p:cNvPr id="33" name="Rectangle 89"/>
                <p:cNvSpPr>
                  <a:spLocks noChangeArrowheads="1"/>
                </p:cNvSpPr>
                <p:nvPr/>
              </p:nvSpPr>
              <p:spPr bwMode="auto">
                <a:xfrm>
                  <a:off x="139" y="67"/>
                  <a:ext cx="6" cy="443"/>
                </a:xfrm>
                <a:prstGeom prst="rect">
                  <a:avLst/>
                </a:prstGeom>
                <a:solidFill>
                  <a:srgbClr val="7F7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buSzPct val="100000"/>
                  </a:pPr>
                  <a:endParaRPr lang="zh-CN" altLang="zh-CN" sz="1200">
                    <a:latin typeface="Calibri" pitchFamily="34" charset="0"/>
                    <a:sym typeface="宋体" pitchFamily="2" charset="-122"/>
                  </a:endParaRPr>
                </a:p>
              </p:txBody>
            </p:sp>
            <p:sp>
              <p:nvSpPr>
                <p:cNvPr id="34" name="Rectangle 90"/>
                <p:cNvSpPr>
                  <a:spLocks noChangeArrowheads="1"/>
                </p:cNvSpPr>
                <p:nvPr/>
              </p:nvSpPr>
              <p:spPr bwMode="auto">
                <a:xfrm>
                  <a:off x="190" y="68"/>
                  <a:ext cx="5" cy="444"/>
                </a:xfrm>
                <a:prstGeom prst="rect">
                  <a:avLst/>
                </a:prstGeom>
                <a:solidFill>
                  <a:srgbClr val="7F7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buSzPct val="100000"/>
                  </a:pPr>
                  <a:endParaRPr lang="zh-CN" altLang="zh-CN" sz="1200">
                    <a:latin typeface="Calibri" pitchFamily="34" charset="0"/>
                    <a:sym typeface="宋体" pitchFamily="2" charset="-122"/>
                  </a:endParaRPr>
                </a:p>
              </p:txBody>
            </p:sp>
            <p:sp>
              <p:nvSpPr>
                <p:cNvPr id="35" name="Rectangle 91"/>
                <p:cNvSpPr>
                  <a:spLocks noChangeArrowheads="1"/>
                </p:cNvSpPr>
                <p:nvPr/>
              </p:nvSpPr>
              <p:spPr bwMode="auto">
                <a:xfrm>
                  <a:off x="240" y="68"/>
                  <a:ext cx="6" cy="444"/>
                </a:xfrm>
                <a:prstGeom prst="rect">
                  <a:avLst/>
                </a:prstGeom>
                <a:solidFill>
                  <a:srgbClr val="7F7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buSzPct val="100000"/>
                  </a:pPr>
                  <a:endParaRPr lang="zh-CN" altLang="zh-CN" sz="1200">
                    <a:latin typeface="Calibri" pitchFamily="34" charset="0"/>
                    <a:sym typeface="宋体" pitchFamily="2" charset="-122"/>
                  </a:endParaRPr>
                </a:p>
              </p:txBody>
            </p:sp>
          </p:grpSp>
          <p:grpSp>
            <p:nvGrpSpPr>
              <p:cNvPr id="20" name="Group 398"/>
              <p:cNvGrpSpPr>
                <a:grpSpLocks/>
              </p:cNvGrpSpPr>
              <p:nvPr/>
            </p:nvGrpSpPr>
            <p:grpSpPr bwMode="auto">
              <a:xfrm flipV="1">
                <a:off x="272" y="0"/>
                <a:ext cx="253" cy="544"/>
                <a:chOff x="0" y="0"/>
                <a:chExt cx="259" cy="554"/>
              </a:xfrm>
            </p:grpSpPr>
            <p:sp>
              <p:nvSpPr>
                <p:cNvPr id="21" name="Freeform 68"/>
                <p:cNvSpPr>
                  <a:spLocks noChangeArrowheads="1"/>
                </p:cNvSpPr>
                <p:nvPr/>
              </p:nvSpPr>
              <p:spPr bwMode="auto">
                <a:xfrm>
                  <a:off x="203" y="0"/>
                  <a:ext cx="56" cy="554"/>
                </a:xfrm>
                <a:custGeom>
                  <a:avLst/>
                  <a:gdLst/>
                  <a:ahLst/>
                  <a:cxnLst/>
                  <a:rect l="0" t="0" r="0" b="0"/>
                  <a:pathLst/>
                </a:custGeom>
                <a:solidFill>
                  <a:srgbClr val="5F5F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350" dirty="0"/>
                </a:p>
              </p:txBody>
            </p:sp>
            <p:sp>
              <p:nvSpPr>
                <p:cNvPr id="22" name="Rectangle 69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202" cy="554"/>
                </a:xfrm>
                <a:prstGeom prst="rect">
                  <a:avLst/>
                </a:prstGeom>
                <a:solidFill>
                  <a:srgbClr val="7F7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10800000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>
                    <a:buSzPct val="100000"/>
                  </a:pPr>
                  <a:endParaRPr lang="zh-CN" altLang="zh-CN" sz="1200">
                    <a:latin typeface="Calibri" pitchFamily="34" charset="0"/>
                    <a:sym typeface="宋体" pitchFamily="2" charset="-122"/>
                  </a:endParaRPr>
                </a:p>
              </p:txBody>
            </p:sp>
          </p:grpSp>
        </p:grpSp>
        <p:sp>
          <p:nvSpPr>
            <p:cNvPr id="15" name="矩形 624"/>
            <p:cNvSpPr>
              <a:spLocks noChangeArrowheads="1"/>
            </p:cNvSpPr>
            <p:nvPr/>
          </p:nvSpPr>
          <p:spPr bwMode="auto">
            <a:xfrm>
              <a:off x="6108700" y="1339850"/>
              <a:ext cx="1190625" cy="9525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/>
              <a:endParaRPr lang="zh-CN" altLang="zh-CN" sz="1800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pic>
          <p:nvPicPr>
            <p:cNvPr id="16" name="图片 62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7450" y="2371725"/>
              <a:ext cx="952500" cy="801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图片 63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3988" y="2136775"/>
              <a:ext cx="952500" cy="10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图片 62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2276872"/>
              <a:ext cx="952500" cy="801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02" name="矩形标注 8341"/>
          <p:cNvSpPr>
            <a:spLocks/>
          </p:cNvSpPr>
          <p:nvPr/>
        </p:nvSpPr>
        <p:spPr bwMode="auto">
          <a:xfrm>
            <a:off x="3181724" y="4554306"/>
            <a:ext cx="2519045" cy="431088"/>
          </a:xfrm>
          <a:prstGeom prst="wedgeRectCallout">
            <a:avLst>
              <a:gd name="adj1" fmla="val -9773"/>
              <a:gd name="adj2" fmla="val -20173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txBody>
          <a:bodyPr wrap="none" rIns="34290"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buSzPct val="100000"/>
            </a:pPr>
            <a:r>
              <a:rPr lang="da-DK" altLang="zh-CN" sz="788" b="1" dirty="0">
                <a:solidFill>
                  <a:schemeClr val="bg1"/>
                </a:solidFill>
              </a:rPr>
              <a:t>2-5  days </a:t>
            </a:r>
            <a:r>
              <a:rPr lang="da-DK" altLang="zh-CN" sz="788" dirty="0">
                <a:solidFill>
                  <a:schemeClr val="bg1"/>
                </a:solidFill>
              </a:rPr>
              <a:t>before departure:</a:t>
            </a:r>
          </a:p>
          <a:p>
            <a:pPr algn="ctr">
              <a:buSzPct val="100000"/>
            </a:pPr>
            <a:r>
              <a:rPr lang="da-DK" altLang="zh-CN" sz="788" dirty="0">
                <a:solidFill>
                  <a:schemeClr val="bg1"/>
                </a:solidFill>
              </a:rPr>
              <a:t>Cargo being trucked from shippers warehouse to</a:t>
            </a:r>
          </a:p>
          <a:p>
            <a:pPr algn="ctr">
              <a:buSzPct val="100000"/>
            </a:pPr>
            <a:r>
              <a:rPr lang="da-DK" altLang="zh-CN" sz="788" dirty="0">
                <a:solidFill>
                  <a:schemeClr val="bg1"/>
                </a:solidFill>
              </a:rPr>
              <a:t> rail station in zhengzhou</a:t>
            </a:r>
          </a:p>
        </p:txBody>
      </p:sp>
      <p:sp>
        <p:nvSpPr>
          <p:cNvPr id="403" name="矩形标注 8341"/>
          <p:cNvSpPr>
            <a:spLocks/>
          </p:cNvSpPr>
          <p:nvPr/>
        </p:nvSpPr>
        <p:spPr bwMode="auto">
          <a:xfrm>
            <a:off x="5796257" y="4556063"/>
            <a:ext cx="1822061" cy="431088"/>
          </a:xfrm>
          <a:prstGeom prst="wedgeRectCallout">
            <a:avLst>
              <a:gd name="adj1" fmla="val -27498"/>
              <a:gd name="adj2" fmla="val -19648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wrap="none" rIns="34290"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buSzPct val="100000"/>
            </a:pPr>
            <a:r>
              <a:rPr lang="da-DK" altLang="zh-CN" sz="788" b="1" dirty="0">
                <a:solidFill>
                  <a:schemeClr val="bg1"/>
                </a:solidFill>
              </a:rPr>
              <a:t>Day 1 to day 18</a:t>
            </a:r>
          </a:p>
          <a:p>
            <a:pPr algn="ctr">
              <a:buSzPct val="100000"/>
            </a:pPr>
            <a:r>
              <a:rPr lang="da-DK" altLang="zh-CN" sz="788" dirty="0">
                <a:solidFill>
                  <a:schemeClr val="bg1"/>
                </a:solidFill>
              </a:rPr>
              <a:t>Rail journey Zhengzhou - Hamburg</a:t>
            </a:r>
          </a:p>
        </p:txBody>
      </p:sp>
      <p:sp>
        <p:nvSpPr>
          <p:cNvPr id="404" name="矩形标注 8341"/>
          <p:cNvSpPr>
            <a:spLocks/>
          </p:cNvSpPr>
          <p:nvPr/>
        </p:nvSpPr>
        <p:spPr bwMode="auto">
          <a:xfrm>
            <a:off x="6396073" y="2343683"/>
            <a:ext cx="1730759" cy="431088"/>
          </a:xfrm>
          <a:prstGeom prst="wedgeRectCallout">
            <a:avLst>
              <a:gd name="adj1" fmla="val 33249"/>
              <a:gd name="adj2" fmla="val 18092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wrap="none" rIns="34290"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buSzPct val="100000"/>
            </a:pPr>
            <a:r>
              <a:rPr lang="da-DK" altLang="zh-CN" sz="788" b="1" dirty="0">
                <a:solidFill>
                  <a:schemeClr val="bg1"/>
                </a:solidFill>
              </a:rPr>
              <a:t>Day 19</a:t>
            </a:r>
          </a:p>
          <a:p>
            <a:pPr algn="ctr">
              <a:buSzPct val="100000"/>
            </a:pPr>
            <a:r>
              <a:rPr lang="da-DK" altLang="zh-CN" sz="788" dirty="0">
                <a:solidFill>
                  <a:schemeClr val="bg1"/>
                </a:solidFill>
              </a:rPr>
              <a:t>Transit clearance and release from </a:t>
            </a:r>
          </a:p>
          <a:p>
            <a:pPr algn="ctr">
              <a:buSzPct val="100000"/>
            </a:pPr>
            <a:r>
              <a:rPr lang="da-DK" altLang="zh-CN" sz="788" dirty="0">
                <a:solidFill>
                  <a:schemeClr val="bg1"/>
                </a:solidFill>
              </a:rPr>
              <a:t>Rail terminal Hamburg</a:t>
            </a:r>
          </a:p>
        </p:txBody>
      </p:sp>
      <p:sp>
        <p:nvSpPr>
          <p:cNvPr id="405" name="矩形标注 8341"/>
          <p:cNvSpPr>
            <a:spLocks/>
          </p:cNvSpPr>
          <p:nvPr/>
        </p:nvSpPr>
        <p:spPr bwMode="auto">
          <a:xfrm>
            <a:off x="7889778" y="4552489"/>
            <a:ext cx="1604330" cy="431088"/>
          </a:xfrm>
          <a:prstGeom prst="wedgeRectCallout">
            <a:avLst>
              <a:gd name="adj1" fmla="val 14893"/>
              <a:gd name="adj2" fmla="val -185876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wrap="none" rIns="34290"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buSzPct val="100000"/>
            </a:pPr>
            <a:r>
              <a:rPr lang="da-DK" altLang="zh-CN" sz="788" b="1" dirty="0">
                <a:solidFill>
                  <a:schemeClr val="bg1"/>
                </a:solidFill>
              </a:rPr>
              <a:t>Day 21</a:t>
            </a:r>
          </a:p>
          <a:p>
            <a:pPr algn="ctr">
              <a:buSzPct val="100000"/>
            </a:pPr>
            <a:r>
              <a:rPr lang="da-DK" altLang="zh-CN" sz="788" dirty="0">
                <a:solidFill>
                  <a:schemeClr val="bg1"/>
                </a:solidFill>
              </a:rPr>
              <a:t>Delivery to client in Denmark</a:t>
            </a:r>
          </a:p>
        </p:txBody>
      </p:sp>
      <p:pic>
        <p:nvPicPr>
          <p:cNvPr id="406" name="Picture 4" descr="cid:image001.gif@01D03AFC.F26661F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83543">
            <a:off x="7656563" y="3551010"/>
            <a:ext cx="242504" cy="6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7" name="Picture 4" descr="cid:image001.gif@01D03AFC.F26661F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83543">
            <a:off x="4010315" y="3490952"/>
            <a:ext cx="242504" cy="6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8" name="直接箭头连接符 214"/>
          <p:cNvCxnSpPr>
            <a:cxnSpLocks noChangeShapeType="1"/>
          </p:cNvCxnSpPr>
          <p:nvPr/>
        </p:nvCxnSpPr>
        <p:spPr bwMode="auto">
          <a:xfrm>
            <a:off x="4529018" y="3626548"/>
            <a:ext cx="351648" cy="15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09" name="直接箭头连接符 214"/>
          <p:cNvCxnSpPr>
            <a:cxnSpLocks noChangeShapeType="1"/>
          </p:cNvCxnSpPr>
          <p:nvPr/>
        </p:nvCxnSpPr>
        <p:spPr bwMode="auto">
          <a:xfrm>
            <a:off x="7009212" y="3644721"/>
            <a:ext cx="351648" cy="15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10" name="直接箭头连接符 214"/>
          <p:cNvCxnSpPr>
            <a:cxnSpLocks noChangeShapeType="1"/>
          </p:cNvCxnSpPr>
          <p:nvPr/>
        </p:nvCxnSpPr>
        <p:spPr bwMode="auto">
          <a:xfrm>
            <a:off x="8174027" y="3660917"/>
            <a:ext cx="351648" cy="15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685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dirty="0"/>
              <a:t>Prissättning flygtransporter</a:t>
            </a:r>
          </a:p>
          <a:p>
            <a:pPr lvl="1"/>
            <a:r>
              <a:rPr lang="sv-SE" dirty="0"/>
              <a:t>Upphämtning/leverans</a:t>
            </a:r>
          </a:p>
          <a:p>
            <a:pPr lvl="2"/>
            <a:r>
              <a:rPr lang="sv-SE" dirty="0"/>
              <a:t>Inrikestransport </a:t>
            </a:r>
          </a:p>
          <a:p>
            <a:pPr lvl="2"/>
            <a:r>
              <a:rPr lang="sv-SE" dirty="0"/>
              <a:t>Vikt el volym 1m3 = </a:t>
            </a:r>
            <a:r>
              <a:rPr lang="sv-SE" b="1" dirty="0"/>
              <a:t>167kg</a:t>
            </a:r>
            <a:r>
              <a:rPr lang="sv-SE" dirty="0"/>
              <a:t> alt 280kg</a:t>
            </a:r>
          </a:p>
          <a:p>
            <a:pPr lvl="1"/>
            <a:r>
              <a:rPr lang="sv-SE" dirty="0"/>
              <a:t>THC</a:t>
            </a:r>
          </a:p>
          <a:p>
            <a:pPr lvl="2"/>
            <a:r>
              <a:rPr lang="sv-SE" dirty="0"/>
              <a:t>Terminalhantering flygplatsen</a:t>
            </a:r>
          </a:p>
          <a:p>
            <a:pPr lvl="2"/>
            <a:r>
              <a:rPr lang="sv-SE" dirty="0"/>
              <a:t>Pris per kg</a:t>
            </a:r>
          </a:p>
          <a:p>
            <a:pPr lvl="1"/>
            <a:r>
              <a:rPr lang="sv-SE" dirty="0"/>
              <a:t> Flygfrakt</a:t>
            </a:r>
          </a:p>
          <a:p>
            <a:pPr lvl="2"/>
            <a:r>
              <a:rPr lang="sv-SE" dirty="0"/>
              <a:t>Till/från flygplats</a:t>
            </a:r>
          </a:p>
          <a:p>
            <a:pPr lvl="2"/>
            <a:r>
              <a:rPr lang="sv-SE" dirty="0"/>
              <a:t>Pris per kg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31E01-15A8-4BC7-8A6E-2029D2EF04C1}" type="slidenum">
              <a:rPr lang="sv-SE" smtClean="0"/>
              <a:t>9</a:t>
            </a:fld>
            <a:endParaRPr lang="sv-SE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057" y="1988841"/>
            <a:ext cx="3440410" cy="3669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ubrik 1">
            <a:extLst>
              <a:ext uri="{FF2B5EF4-FFF2-40B4-BE49-F238E27FC236}">
                <a16:creationId xmlns:a16="http://schemas.microsoft.com/office/drawing/2014/main" id="{C05A59A2-7FB3-46E0-BB6D-A704C0AB8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/>
              <a:t>Flygfrakt </a:t>
            </a:r>
          </a:p>
        </p:txBody>
      </p:sp>
    </p:spTree>
    <p:extLst>
      <p:ext uri="{BB962C8B-B14F-4D97-AF65-F5344CB8AC3E}">
        <p14:creationId xmlns:p14="http://schemas.microsoft.com/office/powerpoint/2010/main" val="1105364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1707</TotalTime>
  <Words>695</Words>
  <Application>Microsoft Office PowerPoint</Application>
  <PresentationFormat>Widescreen</PresentationFormat>
  <Paragraphs>267</Paragraphs>
  <Slides>23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宋体</vt:lpstr>
      <vt:lpstr>Arial</vt:lpstr>
      <vt:lpstr>Calibri</vt:lpstr>
      <vt:lpstr>Calibri Light</vt:lpstr>
      <vt:lpstr>Office-tema</vt:lpstr>
      <vt:lpstr>Worksheet</vt:lpstr>
      <vt:lpstr>Flygfrakt </vt:lpstr>
      <vt:lpstr>Flygfrakt</vt:lpstr>
      <vt:lpstr>Flygfrakt</vt:lpstr>
      <vt:lpstr>Flygfrakt</vt:lpstr>
      <vt:lpstr>RAIL SERVICE  AN VALID OPTION TO AIR- AND SEAFREIGHT</vt:lpstr>
      <vt:lpstr>TRANSIT FACTS</vt:lpstr>
      <vt:lpstr>ROUTES</vt:lpstr>
      <vt:lpstr>SHIPMENT MECHANICS AND FLOW CHART </vt:lpstr>
      <vt:lpstr>Flygfrakt </vt:lpstr>
      <vt:lpstr>Flygfrakt</vt:lpstr>
      <vt:lpstr>Flygfrakt</vt:lpstr>
      <vt:lpstr>Flygfrakt</vt:lpstr>
      <vt:lpstr>Flygfrakt</vt:lpstr>
      <vt:lpstr>Flygfrakt</vt:lpstr>
      <vt:lpstr>Prissättning flygtransporter</vt:lpstr>
      <vt:lpstr>Prissättning flygtransporter</vt:lpstr>
      <vt:lpstr>Prissättning flygtransporter</vt:lpstr>
      <vt:lpstr>Prissättning flygtransporter</vt:lpstr>
      <vt:lpstr>Prissättning flygtransporter</vt:lpstr>
      <vt:lpstr>Prissättning flygtransporter</vt:lpstr>
      <vt:lpstr>Prissättning flygtransporter</vt:lpstr>
      <vt:lpstr>Prissättning flygtransporter</vt:lpstr>
      <vt:lpstr>Prissättning flygtransporter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Lisbeth Ledner</dc:creator>
  <cp:lastModifiedBy>Xingrong Zong</cp:lastModifiedBy>
  <cp:revision>36</cp:revision>
  <cp:lastPrinted>2021-02-02T20:40:41Z</cp:lastPrinted>
  <dcterms:created xsi:type="dcterms:W3CDTF">2021-01-19T18:34:01Z</dcterms:created>
  <dcterms:modified xsi:type="dcterms:W3CDTF">2023-12-14T07:50:59Z</dcterms:modified>
</cp:coreProperties>
</file>